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61" r:id="rId4"/>
    <p:sldId id="258" r:id="rId5"/>
    <p:sldId id="260" r:id="rId6"/>
    <p:sldId id="259" r:id="rId7"/>
    <p:sldId id="262" r:id="rId8"/>
    <p:sldId id="267" r:id="rId9"/>
    <p:sldId id="263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80" r:id="rId18"/>
    <p:sldId id="276" r:id="rId19"/>
    <p:sldId id="277" r:id="rId20"/>
    <p:sldId id="278" r:id="rId21"/>
    <p:sldId id="279" r:id="rId22"/>
    <p:sldId id="281" r:id="rId23"/>
    <p:sldId id="286" r:id="rId24"/>
    <p:sldId id="282" r:id="rId25"/>
    <p:sldId id="283" r:id="rId26"/>
    <p:sldId id="284" r:id="rId27"/>
    <p:sldId id="287" r:id="rId28"/>
    <p:sldId id="288" r:id="rId29"/>
    <p:sldId id="290" r:id="rId30"/>
    <p:sldId id="289" r:id="rId31"/>
    <p:sldId id="285" r:id="rId3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31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9E3CEE-003F-4557-BFD6-4E60A64CE0D9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E861E8E-D392-497B-BB21-122DD7C27CF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A4D80D-DBB0-4E80-B9E5-08E8F0900F92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55D449-B875-4B8D-8E66-224D27E54C9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658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360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6366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5527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002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395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1754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895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1641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9555D449-B875-4B8D-8E66-224D27E54C9A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459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pic>
        <p:nvPicPr>
          <p:cNvPr id="7" name="Immagine 6" descr="Tracciato EC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DF443E-F33D-4C52-AF27-143A540EFAEF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 descr="Rettangolo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 rtlCol="0"/>
          <a:lstStyle/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600AB7-B7BB-4AD9-8D6D-2F3EA9D6250F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0286FE-E7A0-4482-B921-0187F966D274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stazione sezion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 descr="Rettangolo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rtlCol="0" anchor="b">
            <a:normAutofit/>
          </a:bodyPr>
          <a:lstStyle>
            <a:lvl1pPr rtl="0">
              <a:lnSpc>
                <a:spcPct val="80000"/>
              </a:lnSpc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 rtlCol="0"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8C5675-8C9F-4604-B43A-016F0F3A6B92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A18AA6-DAC6-4EE3-A4A8-F843A48529A6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2ACC47-4924-461F-BA7E-81BD87D8769E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533BEF-51D4-426E-A9C7-1696B9E9BBF0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descr="Rettangolo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 descr="Rettangolo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 rtlCol="0">
            <a:normAutofit/>
          </a:bodyPr>
          <a:lstStyle>
            <a:lvl1pPr marL="0" indent="0" rtl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 descr="Rettangolo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 descr="Rettangolo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 rtlCol="0"/>
          <a:lstStyle>
            <a:lvl1pPr marL="0" indent="0" rtl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rra rossa" descr="Barra rossa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EFD2C93-456F-4A6A-9C17-EC5243B30823}" type="datetime1">
              <a:rPr lang="it-IT" smtClean="0"/>
              <a:t>14/11/2020</a:t>
            </a:fld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ceccarelli/DL_cardiac_segment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8.08578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butakoff/tool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hunshin/SegNetCMR/tree/master/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s.insa-lyon.fr/Challenge/acdc/database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bvel/segmentation_model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mb.informatik.uni-freiburg.de/people/ronneber/u-net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95400" y="548680"/>
            <a:ext cx="4098175" cy="1865212"/>
          </a:xfrm>
        </p:spPr>
        <p:txBody>
          <a:bodyPr rtlCol="0">
            <a:normAutofit fontScale="90000"/>
          </a:bodyPr>
          <a:lstStyle/>
          <a:p>
            <a:pPr rtl="0"/>
            <a:r>
              <a:rPr lang="it-IT" sz="5400" dirty="0"/>
              <a:t>Deep Learning for </a:t>
            </a:r>
            <a:r>
              <a:rPr lang="it-IT" sz="5400" dirty="0" err="1"/>
              <a:t>Cardiac</a:t>
            </a:r>
            <a:r>
              <a:rPr lang="it-IT" sz="5400" dirty="0"/>
              <a:t> </a:t>
            </a:r>
            <a:r>
              <a:rPr lang="it-IT" sz="5400" dirty="0" err="1"/>
              <a:t>Segmentation</a:t>
            </a:r>
            <a:r>
              <a:rPr lang="it-IT" sz="5400" dirty="0"/>
              <a:t>: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95400" y="2523678"/>
            <a:ext cx="4098175" cy="685800"/>
          </a:xfrm>
        </p:spPr>
        <p:txBody>
          <a:bodyPr rtlCol="0"/>
          <a:lstStyle/>
          <a:p>
            <a:pPr rtl="0"/>
            <a:r>
              <a:rPr lang="it-IT" sz="2000" dirty="0" err="1">
                <a:solidFill>
                  <a:srgbClr val="000000"/>
                </a:solidFill>
              </a:rPr>
              <a:t>semi-automatic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method</a:t>
            </a:r>
            <a:r>
              <a:rPr lang="it-IT" sz="2000" dirty="0">
                <a:solidFill>
                  <a:srgbClr val="000000"/>
                </a:solidFill>
              </a:rPr>
              <a:t> to build Left </a:t>
            </a:r>
            <a:r>
              <a:rPr lang="it-IT" sz="2000" dirty="0" err="1">
                <a:solidFill>
                  <a:srgbClr val="000000"/>
                </a:solidFill>
              </a:rPr>
              <a:t>Ventricle</a:t>
            </a:r>
            <a:r>
              <a:rPr lang="it-IT" sz="2000" dirty="0">
                <a:solidFill>
                  <a:srgbClr val="000000"/>
                </a:solidFill>
              </a:rPr>
              <a:t> mesh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F58012-B67C-4D31-A07D-DDB7EA035FAB}"/>
              </a:ext>
            </a:extLst>
          </p:cNvPr>
          <p:cNvSpPr txBox="1"/>
          <p:nvPr/>
        </p:nvSpPr>
        <p:spPr>
          <a:xfrm>
            <a:off x="729987" y="4216439"/>
            <a:ext cx="4029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it-IT" sz="1600" b="0" dirty="0">
                <a:latin typeface="Noto Sans Light" pitchFamily="34"/>
              </a:rPr>
              <a:t>Politecnico di Milano</a:t>
            </a:r>
          </a:p>
          <a:p>
            <a:pPr lvl="0" algn="ctr"/>
            <a:r>
              <a:rPr lang="it-IT" sz="1600" b="0" dirty="0">
                <a:latin typeface="Noto Sans Light" pitchFamily="34"/>
              </a:rPr>
              <a:t>A.A. 2020/21</a:t>
            </a:r>
          </a:p>
          <a:p>
            <a:pPr lvl="0" algn="ctr"/>
            <a:endParaRPr lang="it-IT" sz="1600" b="0" dirty="0">
              <a:latin typeface="Noto Sans Light" pitchFamily="34"/>
            </a:endParaRPr>
          </a:p>
          <a:p>
            <a:pPr lvl="0" algn="ctr"/>
            <a:r>
              <a:rPr lang="it-IT" sz="1200" dirty="0">
                <a:latin typeface="Noto Sans Light" pitchFamily="34"/>
              </a:rPr>
              <a:t>ADVANCED NUMERICAL METHODS FOR COUPLED PROBLEMS WITH APPLICATION TO LIVING SYSTEMS</a:t>
            </a:r>
            <a:endParaRPr lang="it-IT" sz="2000" b="0" dirty="0">
              <a:latin typeface="Noto Sans Light" pitchFamily="34"/>
            </a:endParaRPr>
          </a:p>
          <a:p>
            <a:pPr lvl="0" algn="ctr"/>
            <a:endParaRPr lang="it-IT" sz="2000" b="0" dirty="0">
              <a:latin typeface="Noto Sans Light" pitchFamily="34"/>
            </a:endParaRPr>
          </a:p>
          <a:p>
            <a:pPr lvl="0" algn="ctr"/>
            <a:r>
              <a:rPr lang="it-IT" sz="2000" b="0" dirty="0">
                <a:latin typeface="Noto Sans Light" pitchFamily="34"/>
              </a:rPr>
              <a:t>Daniele Ceccarelli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A0828A-9704-4731-81D6-930DD3E0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Loss and </a:t>
            </a:r>
            <a:r>
              <a:rPr lang="it-IT" dirty="0" err="1"/>
              <a:t>Metric</a:t>
            </a:r>
            <a:r>
              <a:rPr lang="it-IT" dirty="0"/>
              <a:t>: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4032FA3-0312-49CF-A522-D14CB387EB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Loss: </a:t>
                </a:r>
                <a:r>
                  <a:rPr lang="it-IT" dirty="0" err="1"/>
                  <a:t>DiceLoss</a:t>
                </a:r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𝐷𝑖𝑐𝑒𝐿𝑜𝑠𝑠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𝑖𝑥𝑒𝑙𝑠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𝑖𝑥𝑒𝑙𝑠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𝑖𝑥𝑒𝑙𝑠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r>
                  <a:rPr lang="it-IT" dirty="0" err="1"/>
                  <a:t>Metric</a:t>
                </a:r>
                <a:r>
                  <a:rPr lang="it-IT" dirty="0"/>
                  <a:t>: </a:t>
                </a:r>
                <a:r>
                  <a:rPr lang="it-IT" dirty="0" err="1"/>
                  <a:t>IoU</a:t>
                </a:r>
                <a:r>
                  <a:rPr lang="it-IT" dirty="0"/>
                  <a:t> Score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4032FA3-0312-49CF-A522-D14CB387E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7" t="-17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46F92D-82AF-4F7D-B8FC-DEB04033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3429000"/>
            <a:ext cx="5375920" cy="30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1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D085C0-F75D-401A-BCDF-98FA37D3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</a:t>
            </a:r>
            <a:r>
              <a:rPr lang="it-IT" dirty="0"/>
              <a:t>: Loss and </a:t>
            </a:r>
            <a:r>
              <a:rPr lang="it-IT" dirty="0" err="1"/>
              <a:t>Metric</a:t>
            </a:r>
            <a:r>
              <a:rPr lang="it-IT" dirty="0"/>
              <a:t> &amp; </a:t>
            </a:r>
            <a:r>
              <a:rPr lang="it-IT" dirty="0" err="1"/>
              <a:t>train</a:t>
            </a:r>
            <a:r>
              <a:rPr lang="it-IT" dirty="0"/>
              <a:t>/val/test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EDC649BF-3297-432C-9292-0B20F8C7C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 r="50000"/>
          <a:stretch/>
        </p:blipFill>
        <p:spPr>
          <a:xfrm>
            <a:off x="269045" y="4287540"/>
            <a:ext cx="5514427" cy="2262411"/>
          </a:xfr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C8BA354-D5E9-4E9B-B061-D14BB5B3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8" r="7539"/>
          <a:stretch/>
        </p:blipFill>
        <p:spPr>
          <a:xfrm>
            <a:off x="269042" y="1881438"/>
            <a:ext cx="5514430" cy="226241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6EE9D08-C594-4BB5-986F-9819BCCB0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t="5824" r="10177" b="5584"/>
          <a:stretch/>
        </p:blipFill>
        <p:spPr>
          <a:xfrm>
            <a:off x="5951984" y="1881438"/>
            <a:ext cx="5705958" cy="46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BB6391-F8DA-47F1-AF89-62B90C10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Second Model: </a:t>
            </a:r>
            <a:r>
              <a:rPr lang="it-IT" sz="3600" dirty="0" err="1"/>
              <a:t>Unet</a:t>
            </a:r>
            <a:r>
              <a:rPr lang="it-IT" sz="3600" dirty="0"/>
              <a:t> VGG16 for </a:t>
            </a:r>
            <a:r>
              <a:rPr lang="it-IT" sz="3600" dirty="0" err="1"/>
              <a:t>Sunnybrook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B7775B-744D-4D03-B28F-2D1DDBAC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63569"/>
            <a:ext cx="9144000" cy="4572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Net: </a:t>
            </a:r>
            <a:r>
              <a:rPr lang="it-IT" dirty="0" err="1">
                <a:solidFill>
                  <a:srgbClr val="FF0000"/>
                </a:solidFill>
              </a:rPr>
              <a:t>Unet</a:t>
            </a:r>
            <a:r>
              <a:rPr lang="it-IT" dirty="0">
                <a:solidFill>
                  <a:srgbClr val="FF0000"/>
                </a:solidFill>
              </a:rPr>
              <a:t> with VGG16 </a:t>
            </a:r>
            <a:r>
              <a:rPr lang="it-IT" dirty="0" err="1">
                <a:solidFill>
                  <a:srgbClr val="FF0000"/>
                </a:solidFill>
              </a:rPr>
              <a:t>architecture</a:t>
            </a:r>
            <a:endParaRPr lang="it-IT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it-IT" dirty="0"/>
              <a:t>Input: (256,256,1)</a:t>
            </a:r>
          </a:p>
          <a:p>
            <a:pPr marL="0" indent="0">
              <a:buNone/>
            </a:pPr>
            <a:r>
              <a:rPr lang="it-IT" dirty="0"/>
              <a:t>Output: (256,256,</a:t>
            </a:r>
            <a:r>
              <a:rPr lang="it-IT" dirty="0">
                <a:solidFill>
                  <a:srgbClr val="FF0000"/>
                </a:solidFill>
              </a:rPr>
              <a:t>4</a:t>
            </a:r>
            <a:r>
              <a:rPr lang="it-IT" dirty="0"/>
              <a:t>) </a:t>
            </a:r>
            <a:r>
              <a:rPr lang="it-IT" dirty="0" err="1">
                <a:solidFill>
                  <a:srgbClr val="FF0000"/>
                </a:solidFill>
              </a:rPr>
              <a:t>now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a </a:t>
            </a:r>
            <a:r>
              <a:rPr lang="it-IT" dirty="0" err="1">
                <a:solidFill>
                  <a:srgbClr val="FF0000"/>
                </a:solidFill>
              </a:rPr>
              <a:t>multiclass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classification</a:t>
            </a:r>
            <a:r>
              <a:rPr lang="it-IT" dirty="0">
                <a:solidFill>
                  <a:srgbClr val="FF0000"/>
                </a:solidFill>
              </a:rPr>
              <a:t>                    </a:t>
            </a:r>
            <a:r>
              <a:rPr lang="it-IT" dirty="0"/>
              <a:t>(4 classes: Inner LV, Outer LV, RV and background)</a:t>
            </a:r>
          </a:p>
          <a:p>
            <a:pPr marL="0" indent="0">
              <a:buNone/>
            </a:pPr>
            <a:r>
              <a:rPr lang="it-IT" dirty="0" err="1"/>
              <a:t>Initial</a:t>
            </a:r>
            <a:r>
              <a:rPr lang="it-IT" dirty="0"/>
              <a:t> weights: </a:t>
            </a:r>
            <a:r>
              <a:rPr lang="it-IT" b="1" dirty="0" err="1"/>
              <a:t>ImageNet</a:t>
            </a:r>
            <a:endParaRPr lang="it-IT" b="1" dirty="0"/>
          </a:p>
          <a:p>
            <a:pPr marL="0" indent="0">
              <a:buNone/>
            </a:pPr>
            <a:endParaRPr lang="it-IT" sz="1400" b="1" dirty="0"/>
          </a:p>
          <a:p>
            <a:pPr marL="0" indent="0">
              <a:buNone/>
            </a:pPr>
            <a:r>
              <a:rPr lang="it-IT" sz="2000" dirty="0"/>
              <a:t>Loss: Soft DICE (with weights 0.5 for background)                                                       + </a:t>
            </a:r>
            <a:r>
              <a:rPr lang="it-IT" sz="2000" dirty="0" err="1"/>
              <a:t>Categorical</a:t>
            </a:r>
            <a:r>
              <a:rPr lang="it-IT" sz="2000" dirty="0"/>
              <a:t> </a:t>
            </a:r>
            <a:r>
              <a:rPr lang="it-IT" sz="2000" dirty="0" err="1"/>
              <a:t>Focal</a:t>
            </a:r>
            <a:r>
              <a:rPr lang="it-IT" sz="2000" dirty="0"/>
              <a:t> Loss</a:t>
            </a:r>
          </a:p>
          <a:p>
            <a:pPr marL="0" indent="0">
              <a:buNone/>
            </a:pPr>
            <a:r>
              <a:rPr lang="it-IT" sz="2000" dirty="0" err="1"/>
              <a:t>Metric</a:t>
            </a:r>
            <a:r>
              <a:rPr lang="it-IT" sz="2000" dirty="0"/>
              <a:t>: IOU Score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0C816A-7648-4FE8-91BA-DDC4823FB2E4}"/>
              </a:ext>
            </a:extLst>
          </p:cNvPr>
          <p:cNvSpPr txBox="1"/>
          <p:nvPr/>
        </p:nvSpPr>
        <p:spPr>
          <a:xfrm>
            <a:off x="8467045" y="4941168"/>
            <a:ext cx="2200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Train set: 1200</a:t>
            </a:r>
          </a:p>
          <a:p>
            <a:pPr marL="0" indent="0">
              <a:buNone/>
            </a:pPr>
            <a:r>
              <a:rPr lang="it-IT" dirty="0" err="1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 set: 200</a:t>
            </a:r>
          </a:p>
          <a:p>
            <a:pPr marL="0" indent="0">
              <a:buNone/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Test set: 412</a:t>
            </a:r>
          </a:p>
        </p:txBody>
      </p:sp>
    </p:spTree>
    <p:extLst>
      <p:ext uri="{BB962C8B-B14F-4D97-AF65-F5344CB8AC3E}">
        <p14:creationId xmlns:p14="http://schemas.microsoft.com/office/powerpoint/2010/main" val="363990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9A737-4424-4AF1-97CE-DD55A0C5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: Loss and </a:t>
            </a:r>
            <a:r>
              <a:rPr lang="it-IT" dirty="0" err="1"/>
              <a:t>Metrics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37B15E-2F58-4F2D-9B23-ED08A1915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r="63387"/>
          <a:stretch/>
        </p:blipFill>
        <p:spPr>
          <a:xfrm>
            <a:off x="6096000" y="3140968"/>
            <a:ext cx="5330993" cy="331843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77A9791-1376-4F27-8552-8586D2080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7" r="8102"/>
          <a:stretch/>
        </p:blipFill>
        <p:spPr>
          <a:xfrm>
            <a:off x="765007" y="3140968"/>
            <a:ext cx="5317232" cy="331843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DFF70E-6FDA-44B0-BEAB-5DA7E867D3F6}"/>
              </a:ext>
            </a:extLst>
          </p:cNvPr>
          <p:cNvSpPr txBox="1"/>
          <p:nvPr/>
        </p:nvSpPr>
        <p:spPr>
          <a:xfrm>
            <a:off x="765007" y="1844824"/>
            <a:ext cx="10661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Here the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results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of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loss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and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metrics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are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very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different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from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train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set to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validation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set: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this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is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a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symptom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of </a:t>
            </a:r>
            <a:r>
              <a:rPr lang="it-IT" sz="2000" b="1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overfitting</a:t>
            </a:r>
            <a:r>
              <a:rPr lang="it-IT" sz="2000" b="1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. 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To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overcome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this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problem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we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need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more data </a:t>
            </a:r>
            <a:r>
              <a:rPr lang="it-IT" sz="2000" b="0" i="0" u="none" strike="noStrike" kern="1200" cap="none" spc="0" baseline="0" dirty="0">
                <a:solidFill>
                  <a:srgbClr val="FF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(</a:t>
            </a:r>
            <a:r>
              <a:rPr lang="it-IT" sz="2000" b="0" i="0" u="none" strike="noStrike" kern="1200" cap="none" spc="0" baseline="0" dirty="0" err="1">
                <a:solidFill>
                  <a:srgbClr val="FF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augmentation</a:t>
            </a:r>
            <a:r>
              <a:rPr lang="it-IT" sz="2000" b="0" i="0" u="none" strike="noStrike" kern="1200" cap="none" spc="0" baseline="0" dirty="0">
                <a:solidFill>
                  <a:srgbClr val="FF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)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or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using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a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smaller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net with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less</a:t>
            </a:r>
            <a:r>
              <a:rPr lang="it-IT" sz="2000" b="0" i="0" u="none" strike="noStrike" kern="1200" cap="none" spc="0" baseline="0" dirty="0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 </a:t>
            </a:r>
            <a:r>
              <a:rPr lang="it-IT" sz="2000" b="0" i="0" u="none" strike="noStrike" kern="1200" cap="none" spc="0" baseline="0" dirty="0" err="1">
                <a:solidFill>
                  <a:srgbClr val="000000"/>
                </a:solidFill>
                <a:uFillTx/>
                <a:latin typeface="Noto Sans Regular" pitchFamily="34"/>
                <a:ea typeface="DejaVu Sans" pitchFamily="2"/>
                <a:cs typeface="DejaVu Sans" pitchFamily="2"/>
              </a:rPr>
              <a:t>parameters</a:t>
            </a:r>
            <a:endParaRPr lang="it-IT" sz="2000" b="0" i="0" u="none" strike="noStrike" kern="1200" cap="none" spc="0" baseline="0" dirty="0">
              <a:solidFill>
                <a:srgbClr val="000000"/>
              </a:solidFill>
              <a:uFillTx/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3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1DFFE-2100-4562-8143-16988B21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Prediction</a:t>
            </a:r>
            <a:r>
              <a:rPr lang="it-IT" dirty="0"/>
              <a:t>: </a:t>
            </a:r>
            <a:r>
              <a:rPr lang="it-IT" dirty="0" err="1"/>
              <a:t>train</a:t>
            </a:r>
            <a:r>
              <a:rPr lang="it-IT" dirty="0"/>
              <a:t>/val/test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62551BE-82B7-4839-AB2A-B41F95127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41" y="1642161"/>
            <a:ext cx="6814518" cy="5110889"/>
          </a:xfrm>
        </p:spPr>
      </p:pic>
    </p:spTree>
    <p:extLst>
      <p:ext uri="{BB962C8B-B14F-4D97-AF65-F5344CB8AC3E}">
        <p14:creationId xmlns:p14="http://schemas.microsoft.com/office/powerpoint/2010/main" val="5785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14AA8A-367F-425C-A727-FB832513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Predict</a:t>
            </a:r>
            <a:r>
              <a:rPr lang="it-IT" sz="3600" dirty="0"/>
              <a:t> classes of </a:t>
            </a:r>
            <a:r>
              <a:rPr lang="it-IT" sz="3600" dirty="0" err="1"/>
              <a:t>sunnybrook</a:t>
            </a:r>
            <a:r>
              <a:rPr lang="it-IT" sz="3600" dirty="0"/>
              <a:t> data </a:t>
            </a:r>
            <a:r>
              <a:rPr lang="it-IT" sz="3600" dirty="0" err="1"/>
              <a:t>using</a:t>
            </a:r>
            <a:r>
              <a:rPr lang="it-IT" sz="3600" dirty="0"/>
              <a:t> the Net </a:t>
            </a:r>
            <a:r>
              <a:rPr lang="it-IT" sz="3600" dirty="0" err="1"/>
              <a:t>trained</a:t>
            </a:r>
            <a:r>
              <a:rPr lang="it-IT" sz="3600" dirty="0"/>
              <a:t> with ACDC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67BCD7-3F04-4362-9CA7-C9427D871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799"/>
            <a:ext cx="8892480" cy="1096145"/>
          </a:xfrm>
        </p:spPr>
        <p:txBody>
          <a:bodyPr/>
          <a:lstStyle/>
          <a:p>
            <a:pPr marL="0" indent="0">
              <a:buNone/>
            </a:pPr>
            <a:r>
              <a:rPr lang="it-IT" sz="2400" b="0" dirty="0" err="1"/>
              <a:t>We</a:t>
            </a:r>
            <a:r>
              <a:rPr lang="it-IT" sz="2400" b="0" dirty="0"/>
              <a:t> can use the net </a:t>
            </a:r>
            <a:r>
              <a:rPr lang="it-IT" sz="2400" b="0" dirty="0" err="1"/>
              <a:t>trained</a:t>
            </a:r>
            <a:r>
              <a:rPr lang="it-IT" sz="2400" b="0" dirty="0"/>
              <a:t> with </a:t>
            </a:r>
            <a:r>
              <a:rPr lang="it-IT" sz="2400" b="0" dirty="0" err="1"/>
              <a:t>acdc</a:t>
            </a:r>
            <a:r>
              <a:rPr lang="it-IT" sz="2400" b="0" dirty="0"/>
              <a:t> data to </a:t>
            </a:r>
            <a:r>
              <a:rPr lang="it-IT" sz="2400" b="0" dirty="0" err="1"/>
              <a:t>segment</a:t>
            </a:r>
            <a:r>
              <a:rPr lang="it-IT" sz="2400" b="0" dirty="0"/>
              <a:t> </a:t>
            </a:r>
            <a:r>
              <a:rPr lang="it-IT" sz="2400" b="0" dirty="0" err="1"/>
              <a:t>all</a:t>
            </a:r>
            <a:r>
              <a:rPr lang="it-IT" sz="2400" b="0" dirty="0"/>
              <a:t> the </a:t>
            </a:r>
            <a:r>
              <a:rPr lang="it-IT" sz="2400" b="0" dirty="0" err="1"/>
              <a:t>three</a:t>
            </a:r>
            <a:r>
              <a:rPr lang="it-IT" sz="2400" b="0" dirty="0"/>
              <a:t> classes (Inner LV, </a:t>
            </a:r>
            <a:r>
              <a:rPr lang="it-IT" sz="2400" b="0" dirty="0" err="1"/>
              <a:t>outer</a:t>
            </a:r>
            <a:r>
              <a:rPr lang="it-IT" sz="2400" b="0" dirty="0"/>
              <a:t> LV and RV) on </a:t>
            </a:r>
            <a:r>
              <a:rPr lang="it-IT" sz="2400" b="0" dirty="0" err="1"/>
              <a:t>Sunnybrook</a:t>
            </a:r>
            <a:r>
              <a:rPr lang="it-IT" sz="2400" b="0" dirty="0"/>
              <a:t> data, </a:t>
            </a:r>
            <a:r>
              <a:rPr lang="it-IT" sz="2400" b="0" dirty="0" err="1"/>
              <a:t>where</a:t>
            </a:r>
            <a:r>
              <a:rPr lang="it-IT" sz="2400" b="0" dirty="0"/>
              <a:t> </a:t>
            </a:r>
            <a:r>
              <a:rPr lang="it-IT" sz="2400" b="0" dirty="0" err="1"/>
              <a:t>we</a:t>
            </a:r>
            <a:r>
              <a:rPr lang="it-IT" sz="2400" b="0" dirty="0"/>
              <a:t> </a:t>
            </a:r>
            <a:r>
              <a:rPr lang="it-IT" sz="2400" b="0" dirty="0" err="1"/>
              <a:t>have</a:t>
            </a:r>
            <a:r>
              <a:rPr lang="it-IT" sz="2400" b="0" dirty="0"/>
              <a:t> </a:t>
            </a:r>
            <a:r>
              <a:rPr lang="it-IT" sz="2400" b="0" dirty="0" err="1"/>
              <a:t>manual</a:t>
            </a:r>
            <a:r>
              <a:rPr lang="it-IT" sz="2400" b="0" dirty="0"/>
              <a:t> </a:t>
            </a:r>
            <a:r>
              <a:rPr lang="it-IT" sz="2400" b="0" dirty="0" err="1"/>
              <a:t>contour</a:t>
            </a:r>
            <a:r>
              <a:rPr lang="it-IT" sz="2400" b="0" dirty="0"/>
              <a:t> </a:t>
            </a:r>
            <a:r>
              <a:rPr lang="it-IT" sz="2400" b="0" dirty="0" err="1"/>
              <a:t>only</a:t>
            </a:r>
            <a:r>
              <a:rPr lang="it-IT" sz="2400" b="0" dirty="0"/>
              <a:t> for Inner LV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9D2C4AB-90EC-4482-AFD6-33A3DC09B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7" t="36434" r="7320" b="35878"/>
          <a:stretch/>
        </p:blipFill>
        <p:spPr>
          <a:xfrm>
            <a:off x="2495600" y="3092962"/>
            <a:ext cx="7200800" cy="240026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B3977BD-8BFA-4510-ACAA-218247CF5A50}"/>
              </a:ext>
            </a:extLst>
          </p:cNvPr>
          <p:cNvSpPr txBox="1"/>
          <p:nvPr/>
        </p:nvSpPr>
        <p:spPr>
          <a:xfrm>
            <a:off x="1685764" y="5661248"/>
            <a:ext cx="8820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b="0" dirty="0"/>
              <a:t>Of </a:t>
            </a:r>
            <a:r>
              <a:rPr lang="it-IT" sz="2000" b="0" dirty="0" err="1"/>
              <a:t>course</a:t>
            </a:r>
            <a:r>
              <a:rPr lang="it-IT" sz="2000" b="0" dirty="0"/>
              <a:t> in True </a:t>
            </a:r>
            <a:r>
              <a:rPr lang="it-IT" sz="2000" b="0" dirty="0" err="1"/>
              <a:t>Mask</a:t>
            </a:r>
            <a:r>
              <a:rPr lang="it-IT" sz="2000" b="0" dirty="0"/>
              <a:t> </a:t>
            </a:r>
            <a:r>
              <a:rPr lang="it-IT" sz="2000" b="0" dirty="0" err="1"/>
              <a:t>we</a:t>
            </a:r>
            <a:r>
              <a:rPr lang="it-IT" sz="2000" b="0" dirty="0"/>
              <a:t> </a:t>
            </a:r>
            <a:r>
              <a:rPr lang="it-IT" sz="2000" b="0" dirty="0" err="1"/>
              <a:t>have</a:t>
            </a:r>
            <a:r>
              <a:rPr lang="it-IT" sz="2000" b="0" dirty="0"/>
              <a:t> </a:t>
            </a:r>
            <a:r>
              <a:rPr lang="it-IT" sz="2000" b="0" dirty="0" err="1"/>
              <a:t>only</a:t>
            </a:r>
            <a:r>
              <a:rPr lang="it-IT" sz="2000" b="0" dirty="0"/>
              <a:t> the Inner LV (</a:t>
            </a:r>
            <a:r>
              <a:rPr lang="it-IT" sz="2000" b="0" dirty="0" err="1"/>
              <a:t>since</a:t>
            </a:r>
            <a:r>
              <a:rPr lang="it-IT" sz="2000" b="0" dirty="0"/>
              <a:t> in </a:t>
            </a:r>
            <a:r>
              <a:rPr lang="it-IT" sz="2000" b="0" dirty="0" err="1"/>
              <a:t>Sunnybrook</a:t>
            </a:r>
            <a:r>
              <a:rPr lang="it-IT" sz="2000" b="0" dirty="0"/>
              <a:t> </a:t>
            </a:r>
            <a:r>
              <a:rPr lang="it-IT" sz="2000" b="0" dirty="0" err="1"/>
              <a:t>this</a:t>
            </a:r>
            <a:r>
              <a:rPr lang="it-IT" sz="2000" b="0" dirty="0"/>
              <a:t> </a:t>
            </a:r>
            <a:r>
              <a:rPr lang="it-IT" sz="2000" b="0" dirty="0" err="1"/>
              <a:t>is</a:t>
            </a:r>
            <a:r>
              <a:rPr lang="it-IT" sz="2000" b="0" dirty="0"/>
              <a:t> the </a:t>
            </a:r>
            <a:r>
              <a:rPr lang="it-IT" sz="2000" b="0" dirty="0" err="1"/>
              <a:t>only</a:t>
            </a:r>
            <a:r>
              <a:rPr lang="it-IT" sz="2000" b="0" dirty="0"/>
              <a:t> </a:t>
            </a:r>
            <a:r>
              <a:rPr lang="it-IT" sz="2000" b="0" dirty="0" err="1"/>
              <a:t>manual</a:t>
            </a:r>
            <a:r>
              <a:rPr lang="it-IT" sz="2000" b="0" dirty="0"/>
              <a:t> </a:t>
            </a:r>
            <a:r>
              <a:rPr lang="it-IT" sz="2000" b="0" dirty="0" err="1"/>
              <a:t>contour</a:t>
            </a:r>
            <a:r>
              <a:rPr lang="it-IT" sz="2000" b="0" dirty="0"/>
              <a:t> </a:t>
            </a:r>
            <a:r>
              <a:rPr lang="it-IT" sz="2000" b="0" dirty="0" err="1"/>
              <a:t>we</a:t>
            </a:r>
            <a:r>
              <a:rPr lang="it-IT" sz="2000" b="0" dirty="0"/>
              <a:t> </a:t>
            </a:r>
            <a:r>
              <a:rPr lang="it-IT" sz="2000" b="0" dirty="0" err="1"/>
              <a:t>have</a:t>
            </a:r>
            <a:r>
              <a:rPr lang="it-IT" sz="2000" b="0" dirty="0"/>
              <a:t>) </a:t>
            </a:r>
            <a:r>
              <a:rPr lang="it-IT" sz="2000" b="0" dirty="0" err="1"/>
              <a:t>while</a:t>
            </a:r>
            <a:r>
              <a:rPr lang="it-IT" sz="2000" b="0" dirty="0"/>
              <a:t> in the </a:t>
            </a:r>
            <a:r>
              <a:rPr lang="it-IT" sz="2000" b="0" dirty="0" err="1"/>
              <a:t>prediction</a:t>
            </a:r>
            <a:r>
              <a:rPr lang="it-IT" sz="2000" b="0" dirty="0"/>
              <a:t> </a:t>
            </a:r>
            <a:r>
              <a:rPr lang="it-IT" sz="2000" b="0" dirty="0" err="1"/>
              <a:t>we</a:t>
            </a:r>
            <a:r>
              <a:rPr lang="it-IT" sz="2000" b="0" dirty="0"/>
              <a:t> can </a:t>
            </a:r>
            <a:r>
              <a:rPr lang="it-IT" sz="2000" b="0" dirty="0" err="1"/>
              <a:t>segment</a:t>
            </a:r>
            <a:r>
              <a:rPr lang="it-IT" sz="2000" b="0" dirty="0"/>
              <a:t> </a:t>
            </a:r>
            <a:r>
              <a:rPr lang="it-IT" sz="2000" b="0" dirty="0" err="1"/>
              <a:t>all</a:t>
            </a:r>
            <a:r>
              <a:rPr lang="it-IT" sz="2000" b="0" dirty="0"/>
              <a:t> the </a:t>
            </a:r>
            <a:r>
              <a:rPr lang="it-IT" sz="2000" b="0" dirty="0" err="1"/>
              <a:t>three</a:t>
            </a:r>
            <a:r>
              <a:rPr lang="it-IT" sz="2000" b="0" dirty="0"/>
              <a:t> classes (and </a:t>
            </a:r>
            <a:r>
              <a:rPr lang="it-IT" sz="2000" b="0" dirty="0" err="1"/>
              <a:t>compared</a:t>
            </a:r>
            <a:r>
              <a:rPr lang="it-IT" sz="2000" b="0" dirty="0"/>
              <a:t> to the </a:t>
            </a:r>
            <a:r>
              <a:rPr lang="it-IT" sz="2000" b="0" dirty="0" err="1"/>
              <a:t>real</a:t>
            </a:r>
            <a:r>
              <a:rPr lang="it-IT" sz="2000" b="0" dirty="0"/>
              <a:t> image </a:t>
            </a:r>
            <a:r>
              <a:rPr lang="it-IT" sz="2000" b="0" dirty="0" err="1"/>
              <a:t>it</a:t>
            </a:r>
            <a:r>
              <a:rPr lang="it-IT" sz="2000" b="0" dirty="0"/>
              <a:t> </a:t>
            </a:r>
            <a:r>
              <a:rPr lang="it-IT" sz="2000" b="0" dirty="0" err="1"/>
              <a:t>seems</a:t>
            </a:r>
            <a:r>
              <a:rPr lang="it-IT" sz="2000" b="0" dirty="0"/>
              <a:t> </a:t>
            </a:r>
            <a:r>
              <a:rPr lang="it-IT" sz="2000" b="0" dirty="0" err="1"/>
              <a:t>quite</a:t>
            </a:r>
            <a:r>
              <a:rPr lang="it-IT" sz="2000" b="0" dirty="0"/>
              <a:t> good)</a:t>
            </a:r>
          </a:p>
        </p:txBody>
      </p:sp>
    </p:spTree>
    <p:extLst>
      <p:ext uri="{BB962C8B-B14F-4D97-AF65-F5344CB8AC3E}">
        <p14:creationId xmlns:p14="http://schemas.microsoft.com/office/powerpoint/2010/main" val="23932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0DE97-E2E7-4BAB-91A2-CE080292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Predict</a:t>
            </a:r>
            <a:r>
              <a:rPr lang="it-IT" sz="3600" dirty="0"/>
              <a:t> classes of </a:t>
            </a:r>
            <a:r>
              <a:rPr lang="it-IT" sz="3600" dirty="0" err="1"/>
              <a:t>sunnybrook</a:t>
            </a:r>
            <a:r>
              <a:rPr lang="it-IT" sz="3600" dirty="0"/>
              <a:t> data </a:t>
            </a:r>
            <a:r>
              <a:rPr lang="it-IT" sz="3600" dirty="0" err="1"/>
              <a:t>using</a:t>
            </a:r>
            <a:r>
              <a:rPr lang="it-IT" sz="3600" dirty="0"/>
              <a:t> the Net </a:t>
            </a:r>
            <a:r>
              <a:rPr lang="it-IT" sz="3600" dirty="0" err="1"/>
              <a:t>trained</a:t>
            </a:r>
            <a:r>
              <a:rPr lang="it-IT" sz="3600" dirty="0"/>
              <a:t> with ACDC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4A9716F-BC96-446E-9E5A-9151F42A0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4" t="35223" r="6909" b="37102"/>
          <a:stretch/>
        </p:blipFill>
        <p:spPr>
          <a:xfrm>
            <a:off x="4799856" y="1844824"/>
            <a:ext cx="6864315" cy="228810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4DCA7B0-0FF9-4073-B2F2-AC2EDB5FFC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4" t="35223" r="6909" b="37102"/>
          <a:stretch/>
        </p:blipFill>
        <p:spPr>
          <a:xfrm>
            <a:off x="4799859" y="4293095"/>
            <a:ext cx="6864312" cy="228810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F2C3A5-9919-4672-A455-6B75CD0FFD46}"/>
              </a:ext>
            </a:extLst>
          </p:cNvPr>
          <p:cNvSpPr txBox="1"/>
          <p:nvPr/>
        </p:nvSpPr>
        <p:spPr>
          <a:xfrm>
            <a:off x="839416" y="2701768"/>
            <a:ext cx="37330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000" b="0" dirty="0"/>
              <a:t>Of </a:t>
            </a:r>
            <a:r>
              <a:rPr lang="it-IT" sz="2000" b="0" dirty="0" err="1"/>
              <a:t>course</a:t>
            </a:r>
            <a:r>
              <a:rPr lang="it-IT" sz="2000" b="0" dirty="0"/>
              <a:t> the </a:t>
            </a:r>
            <a:r>
              <a:rPr lang="it-IT" sz="2000" b="0" dirty="0" err="1"/>
              <a:t>results</a:t>
            </a:r>
            <a:r>
              <a:rPr lang="it-IT" sz="2000" b="0" dirty="0"/>
              <a:t> can be </a:t>
            </a:r>
            <a:r>
              <a:rPr lang="it-IT" sz="2000" b="0" dirty="0" err="1"/>
              <a:t>not</a:t>
            </a:r>
            <a:r>
              <a:rPr lang="it-IT" sz="2000" b="0" dirty="0"/>
              <a:t> </a:t>
            </a:r>
            <a:r>
              <a:rPr lang="it-IT" sz="2000" b="0" dirty="0" err="1"/>
              <a:t>perfect</a:t>
            </a:r>
            <a:r>
              <a:rPr lang="it-IT" sz="2000" b="0" dirty="0"/>
              <a:t>, </a:t>
            </a:r>
            <a:r>
              <a:rPr lang="it-IT" sz="2000" b="0" dirty="0" err="1"/>
              <a:t>both</a:t>
            </a:r>
            <a:r>
              <a:rPr lang="it-IT" sz="2000" b="0" dirty="0"/>
              <a:t> </a:t>
            </a:r>
            <a:r>
              <a:rPr lang="it-IT" sz="2000" b="0" dirty="0" err="1"/>
              <a:t>because</a:t>
            </a:r>
            <a:r>
              <a:rPr lang="it-IT" sz="2000" b="0" dirty="0"/>
              <a:t> </a:t>
            </a:r>
            <a:r>
              <a:rPr lang="it-IT" sz="2000" b="0" dirty="0" err="1"/>
              <a:t>we</a:t>
            </a:r>
            <a:r>
              <a:rPr lang="it-IT" sz="2000" b="0" dirty="0"/>
              <a:t> are </a:t>
            </a:r>
            <a:r>
              <a:rPr lang="it-IT" sz="2000" b="0" dirty="0" err="1"/>
              <a:t>using</a:t>
            </a:r>
            <a:r>
              <a:rPr lang="it-IT" sz="2000" b="0" dirty="0"/>
              <a:t> the net </a:t>
            </a:r>
            <a:r>
              <a:rPr lang="it-IT" sz="2000" b="0" dirty="0" err="1"/>
              <a:t>trained</a:t>
            </a:r>
            <a:r>
              <a:rPr lang="it-IT" sz="2000" b="0" dirty="0"/>
              <a:t> with </a:t>
            </a:r>
            <a:r>
              <a:rPr lang="it-IT" sz="2000" b="0" dirty="0" err="1"/>
              <a:t>Acdc</a:t>
            </a:r>
            <a:r>
              <a:rPr lang="it-IT" sz="2000" b="0" dirty="0"/>
              <a:t> dataset on a </a:t>
            </a:r>
            <a:r>
              <a:rPr lang="it-IT" sz="2000" b="0" dirty="0" err="1"/>
              <a:t>different</a:t>
            </a:r>
            <a:r>
              <a:rPr lang="it-IT" sz="2000" b="0" dirty="0"/>
              <a:t> dataset (</a:t>
            </a:r>
            <a:r>
              <a:rPr lang="it-IT" sz="2000" b="0" dirty="0" err="1"/>
              <a:t>Sunnybrook</a:t>
            </a:r>
            <a:r>
              <a:rPr lang="it-IT" sz="2000" b="0" dirty="0"/>
              <a:t>) and </a:t>
            </a:r>
            <a:r>
              <a:rPr lang="it-IT" sz="2000" b="0" dirty="0" err="1"/>
              <a:t>both</a:t>
            </a:r>
            <a:r>
              <a:rPr lang="it-IT" sz="2000" b="0" dirty="0"/>
              <a:t> </a:t>
            </a:r>
            <a:r>
              <a:rPr lang="it-IT" sz="2000" b="0" dirty="0" err="1"/>
              <a:t>because</a:t>
            </a:r>
            <a:r>
              <a:rPr lang="it-IT" sz="2000" b="0" dirty="0"/>
              <a:t> the </a:t>
            </a:r>
            <a:r>
              <a:rPr lang="it-IT" sz="2000" b="0" dirty="0" err="1"/>
              <a:t>we</a:t>
            </a:r>
            <a:r>
              <a:rPr lang="it-IT" sz="2000" b="0" dirty="0"/>
              <a:t> </a:t>
            </a:r>
            <a:r>
              <a:rPr lang="it-IT" sz="2000" b="0" dirty="0" err="1"/>
              <a:t>need</a:t>
            </a:r>
            <a:r>
              <a:rPr lang="it-IT" sz="2000" b="0" dirty="0"/>
              <a:t> a fine-tuning on </a:t>
            </a:r>
            <a:r>
              <a:rPr lang="it-IT" sz="2000" b="0" dirty="0" err="1"/>
              <a:t>this</a:t>
            </a:r>
            <a:r>
              <a:rPr lang="it-IT" sz="2000" b="0" dirty="0"/>
              <a:t> net (to </a:t>
            </a:r>
            <a:r>
              <a:rPr lang="it-IT" sz="2000" b="0" dirty="0" err="1"/>
              <a:t>improve</a:t>
            </a:r>
            <a:r>
              <a:rPr lang="it-IT" sz="2000" b="0" dirty="0"/>
              <a:t> </a:t>
            </a:r>
            <a:r>
              <a:rPr lang="it-IT" sz="2000" b="0" dirty="0" err="1"/>
              <a:t>prediction</a:t>
            </a:r>
            <a:r>
              <a:rPr lang="it-IT" sz="2000" b="0" dirty="0"/>
              <a:t> </a:t>
            </a:r>
            <a:r>
              <a:rPr lang="it-IT" sz="2000" b="0" dirty="0" err="1"/>
              <a:t>result</a:t>
            </a:r>
            <a:r>
              <a:rPr lang="it-IT" sz="2000" b="0" dirty="0"/>
              <a:t> on </a:t>
            </a:r>
            <a:r>
              <a:rPr lang="it-IT" sz="2000" b="0" dirty="0" err="1"/>
              <a:t>validation</a:t>
            </a:r>
            <a:r>
              <a:rPr lang="it-IT" sz="2000" b="0" dirty="0"/>
              <a:t> set for </a:t>
            </a:r>
            <a:r>
              <a:rPr lang="it-IT" sz="2000" b="0" dirty="0" err="1"/>
              <a:t>instance</a:t>
            </a:r>
            <a:r>
              <a:rPr lang="it-IT" sz="2000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98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10789840" cy="3177380"/>
          </a:xfrm>
        </p:spPr>
        <p:txBody>
          <a:bodyPr rtlCol="0">
            <a:normAutofit/>
          </a:bodyPr>
          <a:lstStyle/>
          <a:p>
            <a:pPr rtl="0"/>
            <a:r>
              <a:rPr lang="it-IT" sz="4800" dirty="0"/>
              <a:t>Ring model: 2D </a:t>
            </a:r>
            <a:r>
              <a:rPr lang="it-IT" sz="4800" dirty="0" err="1"/>
              <a:t>Unet</a:t>
            </a:r>
            <a:r>
              <a:rPr lang="it-IT" sz="4800" dirty="0"/>
              <a:t> for </a:t>
            </a:r>
            <a:r>
              <a:rPr lang="it-IT" sz="4800" dirty="0" err="1"/>
              <a:t>myocardium</a:t>
            </a:r>
            <a:endParaRPr lang="it-IT" sz="480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Model with </a:t>
            </a:r>
            <a:r>
              <a:rPr lang="it-IT" dirty="0" err="1"/>
              <a:t>sunnybrook</a:t>
            </a:r>
            <a:r>
              <a:rPr lang="it-IT" dirty="0"/>
              <a:t> and </a:t>
            </a:r>
            <a:r>
              <a:rPr lang="it-IT" dirty="0" err="1"/>
              <a:t>acdc</a:t>
            </a:r>
            <a:r>
              <a:rPr lang="it-IT" dirty="0"/>
              <a:t> data </a:t>
            </a:r>
            <a:r>
              <a:rPr lang="it-IT" dirty="0" err="1"/>
              <a:t>together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78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20A91-61CD-4F2C-A5B4-1553C7BD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Merge the </a:t>
            </a:r>
            <a:r>
              <a:rPr lang="it-IT" dirty="0" err="1"/>
              <a:t>two</a:t>
            </a:r>
            <a:r>
              <a:rPr lang="it-IT" dirty="0"/>
              <a:t> datasets to </a:t>
            </a:r>
            <a:r>
              <a:rPr lang="it-IT" dirty="0" err="1"/>
              <a:t>segment</a:t>
            </a:r>
            <a:r>
              <a:rPr lang="it-IT" dirty="0"/>
              <a:t> </a:t>
            </a:r>
            <a:r>
              <a:rPr lang="it-IT" dirty="0" err="1"/>
              <a:t>Myocardium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392E1E-64DA-44B8-8754-D493DBB56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28800"/>
            <a:ext cx="9144000" cy="4572001"/>
          </a:xfrm>
        </p:spPr>
        <p:txBody>
          <a:bodyPr/>
          <a:lstStyle/>
          <a:p>
            <a:pPr marL="0" lvl="0" indent="0">
              <a:buNone/>
            </a:pPr>
            <a:r>
              <a:rPr lang="it-IT" sz="2400" b="0" dirty="0" err="1"/>
              <a:t>Since</a:t>
            </a:r>
            <a:r>
              <a:rPr lang="it-IT" sz="2400" b="0" dirty="0"/>
              <a:t> </a:t>
            </a:r>
            <a:r>
              <a:rPr lang="it-IT" sz="2400" b="0" dirty="0" err="1"/>
              <a:t>our</a:t>
            </a:r>
            <a:r>
              <a:rPr lang="it-IT" sz="2400" b="0" dirty="0"/>
              <a:t> </a:t>
            </a:r>
            <a:r>
              <a:rPr lang="it-IT" sz="2400" b="0" dirty="0" err="1"/>
              <a:t>final</a:t>
            </a:r>
            <a:r>
              <a:rPr lang="it-IT" sz="2400" b="0" dirty="0"/>
              <a:t> </a:t>
            </a:r>
            <a:r>
              <a:rPr lang="it-IT" sz="2400" b="0" dirty="0" err="1"/>
              <a:t>aim</a:t>
            </a:r>
            <a:r>
              <a:rPr lang="it-IT" sz="2400" b="0" dirty="0"/>
              <a:t> </a:t>
            </a:r>
            <a:r>
              <a:rPr lang="it-IT" sz="2400" b="0" dirty="0" err="1"/>
              <a:t>is</a:t>
            </a:r>
            <a:r>
              <a:rPr lang="it-IT" sz="2400" b="0" dirty="0"/>
              <a:t> to build a mesh of Left </a:t>
            </a:r>
            <a:r>
              <a:rPr lang="it-IT" sz="2400" b="0" dirty="0" err="1"/>
              <a:t>Ventricle</a:t>
            </a:r>
            <a:r>
              <a:rPr lang="it-IT" sz="2400" b="0" dirty="0"/>
              <a:t>, </a:t>
            </a:r>
            <a:r>
              <a:rPr lang="it-IT" sz="2400" b="0" dirty="0" err="1"/>
              <a:t>we</a:t>
            </a:r>
            <a:r>
              <a:rPr lang="it-IT" sz="2400" b="0" dirty="0"/>
              <a:t> </a:t>
            </a:r>
            <a:r>
              <a:rPr lang="it-IT" sz="2400" b="0" dirty="0" err="1"/>
              <a:t>need</a:t>
            </a:r>
            <a:r>
              <a:rPr lang="it-IT" sz="2400" b="0" dirty="0"/>
              <a:t> to </a:t>
            </a:r>
            <a:r>
              <a:rPr lang="it-IT" sz="2400" b="0" dirty="0" err="1"/>
              <a:t>segment</a:t>
            </a:r>
            <a:r>
              <a:rPr lang="it-IT" sz="2400" b="0" dirty="0"/>
              <a:t> </a:t>
            </a:r>
            <a:r>
              <a:rPr lang="it-IT" sz="2400" b="0" dirty="0" err="1"/>
              <a:t>both</a:t>
            </a:r>
            <a:r>
              <a:rPr lang="it-IT" sz="2400" b="0" dirty="0"/>
              <a:t> </a:t>
            </a:r>
            <a:r>
              <a:rPr lang="it-IT" sz="2400" b="0" dirty="0" err="1"/>
              <a:t>inner</a:t>
            </a:r>
            <a:r>
              <a:rPr lang="it-IT" sz="2400" b="0" dirty="0"/>
              <a:t> </a:t>
            </a:r>
            <a:r>
              <a:rPr lang="it-IT" sz="2400" b="0" dirty="0" err="1"/>
              <a:t>endocardium</a:t>
            </a:r>
            <a:r>
              <a:rPr lang="it-IT" sz="2400" b="0" dirty="0"/>
              <a:t> and </a:t>
            </a:r>
            <a:r>
              <a:rPr lang="it-IT" sz="2400" b="0" dirty="0" err="1"/>
              <a:t>outer</a:t>
            </a:r>
            <a:r>
              <a:rPr lang="it-IT" sz="2400" b="0" dirty="0"/>
              <a:t> </a:t>
            </a:r>
            <a:r>
              <a:rPr lang="it-IT" sz="2400" b="0" dirty="0" err="1"/>
              <a:t>epicardium</a:t>
            </a:r>
            <a:r>
              <a:rPr lang="it-IT" sz="2400" b="0" dirty="0"/>
              <a:t>, or </a:t>
            </a:r>
            <a:r>
              <a:rPr lang="it-IT" sz="2400" b="0" dirty="0" err="1"/>
              <a:t>at</a:t>
            </a:r>
            <a:r>
              <a:rPr lang="it-IT" sz="2400" b="0" dirty="0"/>
              <a:t> </a:t>
            </a:r>
            <a:r>
              <a:rPr lang="it-IT" sz="2400" b="0" dirty="0" err="1"/>
              <a:t>least</a:t>
            </a:r>
            <a:r>
              <a:rPr lang="it-IT" sz="2400" b="0" dirty="0"/>
              <a:t> the ring </a:t>
            </a:r>
            <a:r>
              <a:rPr lang="it-IT" sz="2400" b="0" dirty="0" err="1"/>
              <a:t>between</a:t>
            </a:r>
            <a:r>
              <a:rPr lang="it-IT" sz="2400" b="0" dirty="0"/>
              <a:t> </a:t>
            </a:r>
            <a:r>
              <a:rPr lang="it-IT" sz="2400" b="0" dirty="0" err="1"/>
              <a:t>them</a:t>
            </a:r>
            <a:r>
              <a:rPr lang="it-IT" sz="2400" b="0" dirty="0"/>
              <a:t>, the </a:t>
            </a:r>
            <a:r>
              <a:rPr lang="it-IT" sz="2400" dirty="0" err="1"/>
              <a:t>Myocardium</a:t>
            </a:r>
            <a:endParaRPr lang="it-IT" sz="2400" dirty="0"/>
          </a:p>
          <a:p>
            <a:pPr marL="0" lvl="0" indent="0">
              <a:buNone/>
            </a:pPr>
            <a:r>
              <a:rPr lang="it-IT" sz="2400" b="0" dirty="0"/>
              <a:t>To </a:t>
            </a:r>
            <a:r>
              <a:rPr lang="it-IT" sz="2400" b="0" dirty="0" err="1"/>
              <a:t>achieve</a:t>
            </a:r>
            <a:r>
              <a:rPr lang="it-IT" sz="2400" b="0" dirty="0"/>
              <a:t> </a:t>
            </a:r>
            <a:r>
              <a:rPr lang="it-IT" sz="2400" b="0" dirty="0" err="1"/>
              <a:t>this</a:t>
            </a:r>
            <a:r>
              <a:rPr lang="it-IT" sz="2400" b="0" dirty="0"/>
              <a:t>, </a:t>
            </a:r>
            <a:r>
              <a:rPr lang="it-IT" sz="2400" b="0" dirty="0" err="1"/>
              <a:t>we</a:t>
            </a:r>
            <a:r>
              <a:rPr lang="it-IT" sz="2400" b="0" dirty="0"/>
              <a:t> can merge the </a:t>
            </a:r>
            <a:r>
              <a:rPr lang="it-IT" sz="2400" b="0" dirty="0" err="1"/>
              <a:t>two</a:t>
            </a:r>
            <a:r>
              <a:rPr lang="it-IT" sz="2400" b="0" dirty="0"/>
              <a:t> datasets and </a:t>
            </a:r>
            <a:r>
              <a:rPr lang="it-IT" sz="2400" b="0" dirty="0" err="1"/>
              <a:t>preprocess</a:t>
            </a:r>
            <a:r>
              <a:rPr lang="it-IT" sz="2400" b="0" dirty="0"/>
              <a:t> the data in </a:t>
            </a:r>
            <a:r>
              <a:rPr lang="it-IT" sz="2400" b="0" dirty="0" err="1"/>
              <a:t>order</a:t>
            </a:r>
            <a:r>
              <a:rPr lang="it-IT" sz="2400" b="0" dirty="0"/>
              <a:t> to </a:t>
            </a:r>
            <a:r>
              <a:rPr lang="it-IT" sz="2400" b="0" dirty="0" err="1"/>
              <a:t>mask</a:t>
            </a:r>
            <a:r>
              <a:rPr lang="it-IT" sz="2400" b="0" dirty="0"/>
              <a:t> </a:t>
            </a:r>
            <a:r>
              <a:rPr lang="it-IT" sz="2400" b="0" dirty="0" err="1"/>
              <a:t>only</a:t>
            </a:r>
            <a:r>
              <a:rPr lang="it-IT" sz="2400" b="0" dirty="0"/>
              <a:t> the </a:t>
            </a:r>
            <a:r>
              <a:rPr lang="it-IT" sz="2400" b="0" dirty="0" err="1"/>
              <a:t>myocardium</a:t>
            </a:r>
            <a:r>
              <a:rPr lang="it-IT" sz="2400" b="0" dirty="0"/>
              <a:t>, like in the </a:t>
            </a:r>
            <a:r>
              <a:rPr lang="it-IT" sz="2400" b="0" dirty="0" err="1"/>
              <a:t>example</a:t>
            </a:r>
            <a:r>
              <a:rPr lang="it-IT" sz="2400" b="0" dirty="0"/>
              <a:t> </a:t>
            </a:r>
            <a:r>
              <a:rPr lang="it-IT" sz="2400" b="0" dirty="0" err="1"/>
              <a:t>below</a:t>
            </a:r>
            <a:r>
              <a:rPr lang="it-IT" sz="2400" b="0" dirty="0"/>
              <a:t>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C777566-7137-469E-8D0D-C53F42610B2F}"/>
              </a:ext>
            </a:extLst>
          </p:cNvPr>
          <p:cNvSpPr txBox="1"/>
          <p:nvPr/>
        </p:nvSpPr>
        <p:spPr>
          <a:xfrm>
            <a:off x="7032104" y="4728891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 dirty="0">
                <a:solidFill>
                  <a:schemeClr val="bg2">
                    <a:lumMod val="25000"/>
                  </a:schemeClr>
                </a:solidFill>
                <a:uFillTx/>
                <a:ea typeface="DejaVu Sans" pitchFamily="2"/>
                <a:cs typeface="DejaVu Sans" pitchFamily="2"/>
              </a:rPr>
              <a:t>After </a:t>
            </a:r>
            <a:r>
              <a:rPr lang="it-IT" sz="2000" b="0" i="0" u="none" strike="noStrike" kern="1200" cap="none" spc="0" baseline="0" dirty="0" err="1">
                <a:solidFill>
                  <a:schemeClr val="bg2">
                    <a:lumMod val="25000"/>
                  </a:schemeClr>
                </a:solidFill>
                <a:uFillTx/>
                <a:ea typeface="DejaVu Sans" pitchFamily="2"/>
                <a:cs typeface="DejaVu Sans" pitchFamily="2"/>
              </a:rPr>
              <a:t>merging</a:t>
            </a:r>
            <a:r>
              <a:rPr lang="it-IT" sz="2000" b="0" i="0" u="none" strike="noStrike" kern="1200" cap="none" spc="0" baseline="0" dirty="0">
                <a:solidFill>
                  <a:schemeClr val="bg2">
                    <a:lumMod val="25000"/>
                  </a:schemeClr>
                </a:solidFill>
                <a:uFillTx/>
                <a:ea typeface="DejaVu Sans" pitchFamily="2"/>
                <a:cs typeface="DejaVu Sans" pitchFamily="2"/>
              </a:rPr>
              <a:t> the datasets, </a:t>
            </a:r>
            <a:r>
              <a:rPr lang="it-IT" sz="2000" b="0" i="0" u="none" strike="noStrike" kern="1200" cap="none" spc="0" baseline="0" dirty="0" err="1">
                <a:solidFill>
                  <a:schemeClr val="bg2">
                    <a:lumMod val="25000"/>
                  </a:schemeClr>
                </a:solidFill>
                <a:uFillTx/>
                <a:ea typeface="DejaVu Sans" pitchFamily="2"/>
                <a:cs typeface="DejaVu Sans" pitchFamily="2"/>
              </a:rPr>
              <a:t>we</a:t>
            </a:r>
            <a:r>
              <a:rPr lang="it-IT" sz="2000" b="0" i="0" u="none" strike="noStrike" kern="1200" cap="none" spc="0" baseline="0" dirty="0">
                <a:solidFill>
                  <a:schemeClr val="bg2">
                    <a:lumMod val="25000"/>
                  </a:schemeClr>
                </a:solidFill>
                <a:uFillTx/>
                <a:ea typeface="DejaVu Sans" pitchFamily="2"/>
                <a:cs typeface="DejaVu Sans" pitchFamily="2"/>
              </a:rPr>
              <a:t> come up with a </a:t>
            </a:r>
            <a:r>
              <a:rPr lang="it-IT" sz="2000" b="0" i="0" u="none" strike="noStrike" kern="1200" cap="none" spc="0" baseline="0" dirty="0" err="1">
                <a:solidFill>
                  <a:schemeClr val="bg2">
                    <a:lumMod val="25000"/>
                  </a:schemeClr>
                </a:solidFill>
                <a:uFillTx/>
                <a:ea typeface="DejaVu Sans" pitchFamily="2"/>
                <a:cs typeface="DejaVu Sans" pitchFamily="2"/>
              </a:rPr>
              <a:t>total</a:t>
            </a:r>
            <a:r>
              <a:rPr lang="it-IT" sz="2000" b="0" i="0" u="none" strike="noStrike" kern="1200" cap="none" spc="0" baseline="0" dirty="0">
                <a:solidFill>
                  <a:schemeClr val="bg2">
                    <a:lumMod val="25000"/>
                  </a:schemeClr>
                </a:solidFill>
                <a:uFillTx/>
                <a:ea typeface="DejaVu Sans" pitchFamily="2"/>
                <a:cs typeface="DejaVu Sans" pitchFamily="2"/>
              </a:rPr>
              <a:t> of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 dirty="0">
                <a:solidFill>
                  <a:schemeClr val="bg2">
                    <a:lumMod val="25000"/>
                  </a:schemeClr>
                </a:solidFill>
                <a:uFillTx/>
                <a:ea typeface="DejaVu Sans" pitchFamily="2"/>
                <a:cs typeface="DejaVu Sans" pitchFamily="2"/>
              </a:rPr>
              <a:t>1812+420 = 2232 (2D-images)</a:t>
            </a:r>
          </a:p>
        </p:txBody>
      </p:sp>
      <p:pic>
        <p:nvPicPr>
          <p:cNvPr id="10" name="Immagine 9" descr="Immagine che contiene interni, tavolo, sedendo, piatto&#10;&#10;Descrizione generata automaticamente">
            <a:extLst>
              <a:ext uri="{FF2B5EF4-FFF2-40B4-BE49-F238E27FC236}">
                <a16:creationId xmlns:a16="http://schemas.microsoft.com/office/drawing/2014/main" id="{B29B448F-1289-4BF4-BA9D-CB5C50487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47" y="4017522"/>
            <a:ext cx="2438400" cy="24384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85DFBC3-9761-4617-8CFC-3D7ED640D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401752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517690-50BE-4140-ADA1-0DC794BE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Augmentation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CB90F5-C67A-4FCE-808E-7D74B64AF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it-IT" sz="2400" b="0" dirty="0"/>
              <a:t>With data </a:t>
            </a:r>
            <a:r>
              <a:rPr lang="it-IT" sz="2400" b="0" dirty="0" err="1"/>
              <a:t>augmentation</a:t>
            </a:r>
            <a:r>
              <a:rPr lang="it-IT" sz="2400" b="0" dirty="0"/>
              <a:t> </a:t>
            </a:r>
            <a:r>
              <a:rPr lang="it-IT" sz="2400" b="0" dirty="0" err="1"/>
              <a:t>we</a:t>
            </a:r>
            <a:r>
              <a:rPr lang="it-IT" sz="2400" b="0" dirty="0"/>
              <a:t> can </a:t>
            </a:r>
            <a:r>
              <a:rPr lang="it-IT" sz="2400" b="0" dirty="0" err="1"/>
              <a:t>train</a:t>
            </a:r>
            <a:r>
              <a:rPr lang="it-IT" sz="2400" b="0" dirty="0"/>
              <a:t> on </a:t>
            </a:r>
            <a:r>
              <a:rPr lang="it-IT" sz="2400" b="0" dirty="0" err="1"/>
              <a:t>different</a:t>
            </a:r>
            <a:r>
              <a:rPr lang="it-IT" sz="2400" b="0" dirty="0"/>
              <a:t> images in </a:t>
            </a:r>
            <a:r>
              <a:rPr lang="it-IT" sz="2400" b="0" dirty="0" err="1"/>
              <a:t>every</a:t>
            </a:r>
            <a:r>
              <a:rPr lang="it-IT" sz="2400" b="0" dirty="0"/>
              <a:t> </a:t>
            </a:r>
            <a:r>
              <a:rPr lang="it-IT" sz="2400" b="0" dirty="0" err="1"/>
              <a:t>epochs</a:t>
            </a:r>
            <a:r>
              <a:rPr lang="it-IT" sz="2400" b="0" dirty="0"/>
              <a:t>, </a:t>
            </a:r>
            <a:r>
              <a:rPr lang="it-IT" sz="2400" b="0" dirty="0" err="1"/>
              <a:t>created</a:t>
            </a:r>
            <a:r>
              <a:rPr lang="it-IT" sz="2400" b="0" dirty="0"/>
              <a:t> from </a:t>
            </a:r>
            <a:r>
              <a:rPr lang="it-IT" sz="2400" b="0" dirty="0" err="1"/>
              <a:t>our</a:t>
            </a:r>
            <a:r>
              <a:rPr lang="it-IT" sz="2400" b="0" dirty="0"/>
              <a:t> training-set with a </a:t>
            </a:r>
            <a:r>
              <a:rPr lang="it-IT" sz="2400" b="0" dirty="0" err="1"/>
              <a:t>composition</a:t>
            </a:r>
            <a:r>
              <a:rPr lang="it-IT" sz="2400" b="0" dirty="0"/>
              <a:t> of </a:t>
            </a:r>
            <a:r>
              <a:rPr lang="it-IT" sz="2400" b="0" dirty="0" err="1"/>
              <a:t>transformation</a:t>
            </a:r>
            <a:r>
              <a:rPr lang="it-IT" sz="2400" b="0" dirty="0"/>
              <a:t> like:</a:t>
            </a:r>
          </a:p>
          <a:p>
            <a:pPr>
              <a:spcAft>
                <a:spcPts val="285"/>
              </a:spcAft>
            </a:pPr>
            <a:r>
              <a:rPr lang="it-IT" sz="2400" dirty="0"/>
              <a:t>Random-</a:t>
            </a:r>
            <a:r>
              <a:rPr lang="it-IT" sz="2400" dirty="0" err="1"/>
              <a:t>sized</a:t>
            </a:r>
            <a:r>
              <a:rPr lang="it-IT" sz="2400" dirty="0"/>
              <a:t> </a:t>
            </a:r>
            <a:r>
              <a:rPr lang="it-IT" sz="2400" dirty="0" err="1"/>
              <a:t>crop</a:t>
            </a:r>
            <a:endParaRPr lang="it-IT" sz="2400" dirty="0"/>
          </a:p>
          <a:p>
            <a:pPr>
              <a:spcAft>
                <a:spcPts val="285"/>
              </a:spcAft>
            </a:pPr>
            <a:r>
              <a:rPr lang="it-IT" sz="2400" dirty="0" err="1"/>
              <a:t>Horizontal</a:t>
            </a:r>
            <a:r>
              <a:rPr lang="it-IT" sz="2400" dirty="0"/>
              <a:t> and Vertical flip</a:t>
            </a:r>
          </a:p>
          <a:p>
            <a:pPr>
              <a:spcAft>
                <a:spcPts val="285"/>
              </a:spcAft>
            </a:pPr>
            <a:r>
              <a:rPr lang="it-IT" sz="2400" dirty="0"/>
              <a:t>Random </a:t>
            </a:r>
            <a:r>
              <a:rPr lang="it-IT" sz="2400" dirty="0" err="1"/>
              <a:t>rotation</a:t>
            </a:r>
            <a:r>
              <a:rPr lang="it-IT" sz="2400" dirty="0"/>
              <a:t> with an angle in [-90°,90°]</a:t>
            </a:r>
          </a:p>
          <a:p>
            <a:pPr>
              <a:spcAft>
                <a:spcPts val="285"/>
              </a:spcAft>
            </a:pPr>
            <a:r>
              <a:rPr lang="it-IT" sz="2400" dirty="0"/>
              <a:t>Blur the image</a:t>
            </a:r>
          </a:p>
          <a:p>
            <a:pPr>
              <a:spcAft>
                <a:spcPts val="285"/>
              </a:spcAft>
            </a:pPr>
            <a:r>
              <a:rPr lang="it-IT" sz="2400" dirty="0"/>
              <a:t>Random </a:t>
            </a:r>
            <a:r>
              <a:rPr lang="it-IT" sz="2400" dirty="0" err="1"/>
              <a:t>change</a:t>
            </a:r>
            <a:r>
              <a:rPr lang="it-IT" sz="2400" dirty="0"/>
              <a:t> of </a:t>
            </a:r>
            <a:r>
              <a:rPr lang="it-IT" sz="2400" dirty="0" err="1"/>
              <a:t>brightness</a:t>
            </a:r>
            <a:endParaRPr lang="it-IT" sz="2400" dirty="0"/>
          </a:p>
          <a:p>
            <a:pPr marL="0" lvl="0" indent="0">
              <a:spcAft>
                <a:spcPts val="285"/>
              </a:spcAft>
              <a:buSzPct val="45000"/>
              <a:buNone/>
            </a:pPr>
            <a:endParaRPr lang="it-IT" sz="2400" b="0" dirty="0"/>
          </a:p>
          <a:p>
            <a:pPr marL="0" lvl="0" indent="0">
              <a:spcAft>
                <a:spcPts val="285"/>
              </a:spcAft>
              <a:buNone/>
            </a:pPr>
            <a:r>
              <a:rPr lang="it-IT" sz="2400" b="0" dirty="0" err="1"/>
              <a:t>Since</a:t>
            </a:r>
            <a:r>
              <a:rPr lang="it-IT" sz="2400" b="0" dirty="0"/>
              <a:t> </a:t>
            </a:r>
            <a:r>
              <a:rPr lang="it-IT" sz="2400" b="0" dirty="0" err="1"/>
              <a:t>we</a:t>
            </a:r>
            <a:r>
              <a:rPr lang="it-IT" sz="2400" b="0" dirty="0"/>
              <a:t> are </a:t>
            </a:r>
            <a:r>
              <a:rPr lang="it-IT" sz="2400" b="0" dirty="0" err="1"/>
              <a:t>going</a:t>
            </a:r>
            <a:r>
              <a:rPr lang="it-IT" sz="2400" b="0" dirty="0"/>
              <a:t> to </a:t>
            </a:r>
            <a:r>
              <a:rPr lang="it-IT" sz="2400" b="0" dirty="0" err="1"/>
              <a:t>segment</a:t>
            </a:r>
            <a:r>
              <a:rPr lang="it-IT" sz="2400" b="0" dirty="0"/>
              <a:t> </a:t>
            </a:r>
            <a:r>
              <a:rPr lang="it-IT" sz="2400" b="0" dirty="0" err="1"/>
              <a:t>these</a:t>
            </a:r>
            <a:r>
              <a:rPr lang="it-IT" sz="2400" b="0" dirty="0"/>
              <a:t> images, </a:t>
            </a:r>
            <a:r>
              <a:rPr lang="it-IT" sz="2400" b="0" dirty="0" err="1"/>
              <a:t>we</a:t>
            </a:r>
            <a:r>
              <a:rPr lang="it-IT" sz="2400" b="0" dirty="0"/>
              <a:t> </a:t>
            </a:r>
            <a:r>
              <a:rPr lang="it-IT" sz="2400" b="0" dirty="0" err="1"/>
              <a:t>have</a:t>
            </a:r>
            <a:r>
              <a:rPr lang="it-IT" sz="2400" b="0" dirty="0"/>
              <a:t> to </a:t>
            </a:r>
            <a:r>
              <a:rPr lang="it-IT" sz="2400" b="0" dirty="0" err="1"/>
              <a:t>apply</a:t>
            </a:r>
            <a:r>
              <a:rPr lang="it-IT" sz="2400" b="0" dirty="0"/>
              <a:t> the </a:t>
            </a:r>
            <a:r>
              <a:rPr lang="it-IT" sz="2400" b="0" dirty="0" err="1"/>
              <a:t>same</a:t>
            </a:r>
            <a:r>
              <a:rPr lang="it-IT" sz="2400" b="0" dirty="0"/>
              <a:t> </a:t>
            </a:r>
            <a:r>
              <a:rPr lang="it-IT" sz="2400" b="0" dirty="0" err="1"/>
              <a:t>transformations</a:t>
            </a:r>
            <a:r>
              <a:rPr lang="it-IT" sz="2400" b="0" dirty="0"/>
              <a:t> </a:t>
            </a:r>
            <a:r>
              <a:rPr lang="it-IT" sz="2400" b="0" dirty="0" err="1"/>
              <a:t>also</a:t>
            </a:r>
            <a:r>
              <a:rPr lang="it-IT" sz="2400" b="0" dirty="0"/>
              <a:t> to the </a:t>
            </a:r>
            <a:r>
              <a:rPr lang="it-IT" sz="2400" b="0" dirty="0" err="1"/>
              <a:t>mask</a:t>
            </a:r>
            <a:endParaRPr lang="it-IT" sz="2400" b="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61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Project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0" indent="0">
              <a:spcBef>
                <a:spcPts val="1417"/>
              </a:spcBef>
              <a:spcAft>
                <a:spcPts val="2560"/>
              </a:spcAft>
              <a:buSzPct val="70000"/>
              <a:buNone/>
            </a:pPr>
            <a:r>
              <a:rPr lang="it-IT" sz="2400" b="0" dirty="0">
                <a:solidFill>
                  <a:srgbClr val="729FCF"/>
                </a:solidFill>
              </a:rPr>
              <a:t>[ </a:t>
            </a:r>
            <a:r>
              <a:rPr lang="it-IT" sz="2400" b="0" dirty="0">
                <a:solidFill>
                  <a:srgbClr val="729FCF"/>
                </a:solidFill>
                <a:hlinkClick r:id="rId3"/>
              </a:rPr>
              <a:t>https://github.com/danielececcarelli/DL_cardiac_segmentation</a:t>
            </a:r>
            <a:r>
              <a:rPr lang="it-IT" sz="2400" b="0" dirty="0">
                <a:solidFill>
                  <a:srgbClr val="729FCF"/>
                </a:solidFill>
              </a:rPr>
              <a:t> ]</a:t>
            </a:r>
            <a:endParaRPr lang="it-IT" b="0" dirty="0"/>
          </a:p>
          <a:p>
            <a:pPr marL="514350" lvl="0" indent="-514350">
              <a:spcBef>
                <a:spcPts val="1417"/>
              </a:spcBef>
              <a:spcAft>
                <a:spcPts val="2560"/>
              </a:spcAft>
              <a:buSzPct val="70000"/>
              <a:buFont typeface="+mj-lt"/>
              <a:buAutoNum type="arabicPeriod"/>
            </a:pPr>
            <a:r>
              <a:rPr lang="it-IT" dirty="0"/>
              <a:t> </a:t>
            </a:r>
            <a:r>
              <a:rPr lang="it-IT" b="1" dirty="0"/>
              <a:t>First model: </a:t>
            </a:r>
            <a:r>
              <a:rPr lang="it-IT" b="0" dirty="0"/>
              <a:t>2D </a:t>
            </a:r>
            <a:r>
              <a:rPr lang="it-IT" b="0" dirty="0" err="1"/>
              <a:t>automatic</a:t>
            </a:r>
            <a:r>
              <a:rPr lang="it-IT" b="0" dirty="0"/>
              <a:t> </a:t>
            </a:r>
            <a:r>
              <a:rPr lang="it-IT" b="0" dirty="0" err="1"/>
              <a:t>segmentation</a:t>
            </a:r>
            <a:r>
              <a:rPr lang="it-IT" b="0" dirty="0"/>
              <a:t> for Short </a:t>
            </a:r>
            <a:r>
              <a:rPr lang="it-IT" b="0" dirty="0" err="1"/>
              <a:t>Axis</a:t>
            </a:r>
            <a:r>
              <a:rPr lang="it-IT" b="0" dirty="0"/>
              <a:t> MRI </a:t>
            </a:r>
            <a:r>
              <a:rPr lang="it-IT" b="1" dirty="0" err="1"/>
              <a:t>Endocardium</a:t>
            </a:r>
            <a:endParaRPr lang="it-IT" b="1" dirty="0"/>
          </a:p>
          <a:p>
            <a:pPr marL="514350" lvl="0" indent="-514350">
              <a:spcBef>
                <a:spcPts val="1417"/>
              </a:spcBef>
              <a:spcAft>
                <a:spcPts val="2560"/>
              </a:spcAft>
              <a:buSzPct val="70000"/>
              <a:buFont typeface="+mj-lt"/>
              <a:buAutoNum type="arabicPeriod"/>
            </a:pPr>
            <a:r>
              <a:rPr lang="it-IT" b="0" dirty="0"/>
              <a:t> </a:t>
            </a:r>
            <a:r>
              <a:rPr lang="it-IT" b="1" dirty="0"/>
              <a:t>Ring model: </a:t>
            </a:r>
            <a:r>
              <a:rPr lang="it-IT" b="0" dirty="0"/>
              <a:t>2D </a:t>
            </a:r>
            <a:r>
              <a:rPr lang="it-IT" b="0" dirty="0" err="1"/>
              <a:t>automatic</a:t>
            </a:r>
            <a:r>
              <a:rPr lang="it-IT" b="0" dirty="0"/>
              <a:t> </a:t>
            </a:r>
            <a:r>
              <a:rPr lang="it-IT" b="0" dirty="0" err="1"/>
              <a:t>segmentation</a:t>
            </a:r>
            <a:r>
              <a:rPr lang="it-IT" b="0" dirty="0"/>
              <a:t> for S-A MRI </a:t>
            </a:r>
            <a:r>
              <a:rPr lang="it-IT" b="1" dirty="0" err="1"/>
              <a:t>Myocardium</a:t>
            </a:r>
            <a:endParaRPr lang="it-IT" b="1" dirty="0"/>
          </a:p>
          <a:p>
            <a:pPr marL="514350" lvl="0" indent="-514350">
              <a:spcBef>
                <a:spcPts val="1417"/>
              </a:spcBef>
              <a:spcAft>
                <a:spcPts val="2560"/>
              </a:spcAft>
              <a:buSzPct val="70000"/>
              <a:buFont typeface="+mj-lt"/>
              <a:buAutoNum type="arabicPeriod"/>
            </a:pPr>
            <a:r>
              <a:rPr lang="it-IT" b="0" dirty="0"/>
              <a:t> 3D Mesh building and </a:t>
            </a:r>
            <a:r>
              <a:rPr lang="it-IT" b="1" dirty="0" err="1"/>
              <a:t>shape</a:t>
            </a:r>
            <a:r>
              <a:rPr lang="it-IT" b="1" dirty="0"/>
              <a:t> </a:t>
            </a:r>
            <a:r>
              <a:rPr lang="it-IT" b="1" dirty="0" err="1"/>
              <a:t>refining</a:t>
            </a:r>
            <a:endParaRPr lang="it-IT" b="1" dirty="0"/>
          </a:p>
          <a:p>
            <a:pPr marL="514350" lvl="0" indent="-514350">
              <a:spcBef>
                <a:spcPts val="1417"/>
              </a:spcBef>
              <a:spcAft>
                <a:spcPts val="2560"/>
              </a:spcAft>
              <a:buSzPct val="70000"/>
              <a:buFont typeface="+mj-lt"/>
              <a:buAutoNum type="arabicPeriod"/>
            </a:pPr>
            <a:r>
              <a:rPr lang="it-IT" b="0" dirty="0"/>
              <a:t>4D </a:t>
            </a:r>
            <a:r>
              <a:rPr lang="it-IT" b="0" dirty="0" err="1"/>
              <a:t>segmentation</a:t>
            </a:r>
            <a:r>
              <a:rPr lang="it-IT" b="0" dirty="0"/>
              <a:t> </a:t>
            </a:r>
            <a:r>
              <a:rPr lang="it-IT" b="0" dirty="0" err="1"/>
              <a:t>during</a:t>
            </a:r>
            <a:r>
              <a:rPr lang="it-IT" b="0" dirty="0"/>
              <a:t> a complete </a:t>
            </a:r>
            <a:r>
              <a:rPr lang="it-IT" b="1" dirty="0" err="1"/>
              <a:t>cardiac</a:t>
            </a:r>
            <a:r>
              <a:rPr lang="it-IT" b="1" dirty="0"/>
              <a:t> </a:t>
            </a:r>
            <a:r>
              <a:rPr lang="it-IT" b="1" dirty="0" err="1"/>
              <a:t>cycle</a:t>
            </a:r>
            <a:endParaRPr lang="it-IT" b="1" dirty="0"/>
          </a:p>
          <a:p>
            <a:pPr>
              <a:spcBef>
                <a:spcPts val="1417"/>
              </a:spcBef>
              <a:spcAft>
                <a:spcPts val="2560"/>
              </a:spcAft>
              <a:buSzPct val="70000"/>
            </a:pPr>
            <a:r>
              <a:rPr lang="it-IT" b="0" dirty="0"/>
              <a:t> 3D-UNet </a:t>
            </a:r>
            <a:r>
              <a:rPr lang="it-IT" b="0" dirty="0" err="1"/>
              <a:t>automatic</a:t>
            </a:r>
            <a:r>
              <a:rPr lang="it-IT" b="0" dirty="0"/>
              <a:t> </a:t>
            </a:r>
            <a:r>
              <a:rPr lang="it-IT" b="0" dirty="0" err="1"/>
              <a:t>segmentation</a:t>
            </a:r>
            <a:r>
              <a:rPr lang="it-IT" b="0" dirty="0"/>
              <a:t> </a:t>
            </a:r>
            <a:r>
              <a:rPr lang="it-IT" b="0" dirty="0">
                <a:solidFill>
                  <a:srgbClr val="FF0000"/>
                </a:solidFill>
              </a:rPr>
              <a:t>[Future work]</a:t>
            </a:r>
          </a:p>
          <a:p>
            <a:pPr>
              <a:spcBef>
                <a:spcPts val="1417"/>
              </a:spcBef>
              <a:spcAft>
                <a:spcPts val="2560"/>
              </a:spcAft>
              <a:buSzPct val="70000"/>
            </a:pPr>
            <a:r>
              <a:rPr lang="it-IT" b="0" dirty="0"/>
              <a:t> Transfer Learning from </a:t>
            </a:r>
            <a:r>
              <a:rPr lang="it-IT" b="0" dirty="0" err="1"/>
              <a:t>other</a:t>
            </a:r>
            <a:r>
              <a:rPr lang="it-IT" b="0" dirty="0"/>
              <a:t> </a:t>
            </a:r>
            <a:r>
              <a:rPr lang="it-IT" b="0" dirty="0" err="1"/>
              <a:t>medical</a:t>
            </a:r>
            <a:r>
              <a:rPr lang="it-IT" b="0" dirty="0"/>
              <a:t> images </a:t>
            </a:r>
            <a:r>
              <a:rPr lang="it-IT" b="0" dirty="0" err="1"/>
              <a:t>segmentation</a:t>
            </a:r>
            <a:r>
              <a:rPr lang="it-IT" b="0" dirty="0"/>
              <a:t> task </a:t>
            </a:r>
            <a:r>
              <a:rPr lang="it-IT" b="0" dirty="0">
                <a:solidFill>
                  <a:srgbClr val="FF0000"/>
                </a:solidFill>
              </a:rPr>
              <a:t>[Future work]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676548-5537-4F87-9E21-05695CF8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Augmentation</a:t>
            </a:r>
            <a:r>
              <a:rPr lang="it-IT" dirty="0"/>
              <a:t>: an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41A70D6-817B-4469-90F8-185FFEAB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t="7875" r="7875" b="7875"/>
          <a:stretch/>
        </p:blipFill>
        <p:spPr>
          <a:xfrm>
            <a:off x="1066800" y="1772816"/>
            <a:ext cx="4669160" cy="4712587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AAEE10F-9C2A-45B1-930A-28CD4B698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7875" r="8651" b="7875"/>
          <a:stretch/>
        </p:blipFill>
        <p:spPr>
          <a:xfrm>
            <a:off x="6456042" y="1772816"/>
            <a:ext cx="4669158" cy="47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E69F3A-23F1-4ADD-9E49-69EDAEE6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model: </a:t>
            </a:r>
            <a:r>
              <a:rPr lang="it-IT" dirty="0" err="1"/>
              <a:t>Unet</a:t>
            </a:r>
            <a:r>
              <a:rPr lang="it-IT" dirty="0"/>
              <a:t> with VGG16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D52A1D-58ED-41B8-BA2B-B5D84F35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828799"/>
            <a:ext cx="10959008" cy="4572001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it-IT" sz="6000" dirty="0"/>
              <a:t>Net: </a:t>
            </a:r>
            <a:r>
              <a:rPr lang="it-IT" sz="6000" dirty="0" err="1">
                <a:solidFill>
                  <a:srgbClr val="FF0000"/>
                </a:solidFill>
              </a:rPr>
              <a:t>Unet</a:t>
            </a:r>
            <a:r>
              <a:rPr lang="it-IT" sz="6000" dirty="0">
                <a:solidFill>
                  <a:srgbClr val="FF0000"/>
                </a:solidFill>
              </a:rPr>
              <a:t> with VGG16 </a:t>
            </a:r>
            <a:r>
              <a:rPr lang="it-IT" sz="6000" dirty="0" err="1">
                <a:solidFill>
                  <a:srgbClr val="FF0000"/>
                </a:solidFill>
              </a:rPr>
              <a:t>architecture</a:t>
            </a:r>
            <a:r>
              <a:rPr lang="it-IT" sz="6000" dirty="0">
                <a:solidFill>
                  <a:srgbClr val="FF0000"/>
                </a:solidFill>
              </a:rPr>
              <a:t> + 2 </a:t>
            </a:r>
            <a:r>
              <a:rPr lang="it-IT" sz="6000" dirty="0" err="1">
                <a:solidFill>
                  <a:srgbClr val="FF0000"/>
                </a:solidFill>
              </a:rPr>
              <a:t>additional</a:t>
            </a:r>
            <a:r>
              <a:rPr lang="it-IT" sz="6000" dirty="0">
                <a:solidFill>
                  <a:srgbClr val="FF0000"/>
                </a:solidFill>
              </a:rPr>
              <a:t> </a:t>
            </a:r>
            <a:r>
              <a:rPr lang="it-IT" sz="6000" dirty="0" err="1">
                <a:solidFill>
                  <a:srgbClr val="FF0000"/>
                </a:solidFill>
              </a:rPr>
              <a:t>layers</a:t>
            </a:r>
            <a:r>
              <a:rPr lang="it-IT" sz="6000" dirty="0">
                <a:solidFill>
                  <a:srgbClr val="FF0000"/>
                </a:solidFill>
              </a:rPr>
              <a:t> of Dropout                         					  (to help </a:t>
            </a:r>
            <a:r>
              <a:rPr lang="it-IT" sz="6000" dirty="0" err="1">
                <a:solidFill>
                  <a:srgbClr val="FF0000"/>
                </a:solidFill>
              </a:rPr>
              <a:t>preventing</a:t>
            </a:r>
            <a:r>
              <a:rPr lang="it-IT" sz="6000" dirty="0">
                <a:solidFill>
                  <a:srgbClr val="FF0000"/>
                </a:solidFill>
              </a:rPr>
              <a:t> </a:t>
            </a:r>
            <a:r>
              <a:rPr lang="it-IT" sz="6000" dirty="0" err="1">
                <a:solidFill>
                  <a:srgbClr val="FF0000"/>
                </a:solidFill>
              </a:rPr>
              <a:t>overfitting</a:t>
            </a:r>
            <a:r>
              <a:rPr lang="it-IT" sz="60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it-IT" sz="6000" dirty="0"/>
              <a:t>Input: (256,256,1)</a:t>
            </a:r>
          </a:p>
          <a:p>
            <a:pPr marL="0" indent="0">
              <a:buNone/>
            </a:pPr>
            <a:r>
              <a:rPr lang="it-IT" sz="6000" dirty="0"/>
              <a:t>Output: (256,256,</a:t>
            </a:r>
            <a:r>
              <a:rPr lang="it-IT" sz="6000" dirty="0">
                <a:solidFill>
                  <a:schemeClr val="bg2">
                    <a:lumMod val="25000"/>
                  </a:schemeClr>
                </a:solidFill>
              </a:rPr>
              <a:t>1)</a:t>
            </a:r>
          </a:p>
          <a:p>
            <a:pPr marL="0" indent="0">
              <a:buNone/>
            </a:pPr>
            <a:r>
              <a:rPr lang="it-IT" sz="6000" dirty="0" err="1"/>
              <a:t>Initial</a:t>
            </a:r>
            <a:r>
              <a:rPr lang="it-IT" sz="6000" dirty="0"/>
              <a:t> weights: </a:t>
            </a:r>
            <a:r>
              <a:rPr lang="it-IT" sz="6000" b="1" dirty="0" err="1"/>
              <a:t>ImageNet</a:t>
            </a:r>
            <a:endParaRPr lang="it-IT" sz="6000" b="1" dirty="0"/>
          </a:p>
          <a:p>
            <a:pPr marL="0" lvl="0" indent="0">
              <a:spcAft>
                <a:spcPts val="285"/>
              </a:spcAft>
              <a:buNone/>
            </a:pPr>
            <a:r>
              <a:rPr lang="it-IT" sz="4000" b="0" dirty="0"/>
              <a:t>First </a:t>
            </a:r>
            <a:r>
              <a:rPr lang="it-IT" sz="4000" b="0" dirty="0" err="1"/>
              <a:t>layer</a:t>
            </a:r>
            <a:r>
              <a:rPr lang="it-IT" sz="4000" b="0" dirty="0"/>
              <a:t> of Dropout </a:t>
            </a:r>
            <a:r>
              <a:rPr lang="it-IT" sz="4000" b="0" dirty="0" err="1"/>
              <a:t>before</a:t>
            </a:r>
            <a:r>
              <a:rPr lang="it-IT" sz="4000" b="0" dirty="0"/>
              <a:t> VGG16 with drop rate = 0.1</a:t>
            </a:r>
          </a:p>
          <a:p>
            <a:pPr marL="0" lvl="0" indent="0">
              <a:spcAft>
                <a:spcPts val="285"/>
              </a:spcAft>
              <a:buNone/>
            </a:pPr>
            <a:r>
              <a:rPr lang="it-IT" sz="4000" b="0" dirty="0"/>
              <a:t>Second </a:t>
            </a:r>
            <a:r>
              <a:rPr lang="it-IT" sz="4000" b="0" dirty="0" err="1"/>
              <a:t>layer</a:t>
            </a:r>
            <a:r>
              <a:rPr lang="it-IT" sz="4000" b="0" dirty="0"/>
              <a:t> of Dropout after the last </a:t>
            </a:r>
            <a:r>
              <a:rPr lang="it-IT" sz="4000" b="0" dirty="0" err="1"/>
              <a:t>layer</a:t>
            </a:r>
            <a:r>
              <a:rPr lang="it-IT" sz="4000" b="0" dirty="0"/>
              <a:t> of </a:t>
            </a:r>
            <a:r>
              <a:rPr lang="it-IT" sz="4000" b="0" dirty="0" err="1"/>
              <a:t>Unet</a:t>
            </a:r>
            <a:r>
              <a:rPr lang="it-IT" sz="4000" b="0" dirty="0"/>
              <a:t> with drop rate = 0.05</a:t>
            </a:r>
          </a:p>
          <a:p>
            <a:pPr marL="0" lvl="0" indent="0">
              <a:spcAft>
                <a:spcPts val="285"/>
              </a:spcAft>
              <a:buNone/>
            </a:pPr>
            <a:endParaRPr lang="it-IT" sz="3000" b="1" dirty="0"/>
          </a:p>
          <a:p>
            <a:pPr marL="0" indent="0">
              <a:buNone/>
            </a:pPr>
            <a:r>
              <a:rPr lang="it-IT" sz="6000" dirty="0"/>
              <a:t>Loss: Soft DICE</a:t>
            </a:r>
          </a:p>
          <a:p>
            <a:pPr marL="0" indent="0">
              <a:buNone/>
            </a:pPr>
            <a:r>
              <a:rPr lang="it-IT" sz="6000" dirty="0" err="1"/>
              <a:t>Metric</a:t>
            </a:r>
            <a:r>
              <a:rPr lang="it-IT" sz="6000" dirty="0"/>
              <a:t>: IOU Score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C4EF11-6290-4924-A16D-1B015D3A63FF}"/>
              </a:ext>
            </a:extLst>
          </p:cNvPr>
          <p:cNvSpPr txBox="1"/>
          <p:nvPr/>
        </p:nvSpPr>
        <p:spPr>
          <a:xfrm>
            <a:off x="8946742" y="5157192"/>
            <a:ext cx="214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Train set: 1887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 set: 104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 set: 234</a:t>
            </a:r>
          </a:p>
        </p:txBody>
      </p:sp>
    </p:spTree>
    <p:extLst>
      <p:ext uri="{BB962C8B-B14F-4D97-AF65-F5344CB8AC3E}">
        <p14:creationId xmlns:p14="http://schemas.microsoft.com/office/powerpoint/2010/main" val="13776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AAD6E1-C7B6-427F-92B5-A05CB5A2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</a:t>
            </a:r>
            <a:r>
              <a:rPr lang="it-IT" dirty="0"/>
              <a:t>: Loss and </a:t>
            </a:r>
            <a:r>
              <a:rPr lang="it-IT" dirty="0" err="1"/>
              <a:t>Metric</a:t>
            </a:r>
            <a:r>
              <a:rPr lang="it-IT" dirty="0"/>
              <a:t> &amp; an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train</a:t>
            </a:r>
            <a:r>
              <a:rPr lang="it-IT" dirty="0"/>
              <a:t>/val/test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11D9E55-F34B-404B-8FF3-D9F3C4DDB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6" r="50788"/>
          <a:stretch/>
        </p:blipFill>
        <p:spPr>
          <a:xfrm>
            <a:off x="469086" y="4221088"/>
            <a:ext cx="5745958" cy="2481821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45E35C-B85E-4E7D-813F-BD0B80DE4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0" r="8663"/>
          <a:stretch/>
        </p:blipFill>
        <p:spPr>
          <a:xfrm>
            <a:off x="474435" y="1739266"/>
            <a:ext cx="5745958" cy="248182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AB3EA2F-40FE-4F78-8CCF-E3AF3F404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10101" r="8001" b="10101"/>
          <a:stretch/>
        </p:blipFill>
        <p:spPr>
          <a:xfrm>
            <a:off x="6532989" y="1701931"/>
            <a:ext cx="5189925" cy="50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0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5EA9C6-D87C-4E73-8D95-12AC409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3D mesh building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5C8843-88D5-4AB5-A6AA-D04FD6446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Problem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r>
              <a:rPr lang="it-IT" dirty="0"/>
              <a:t> and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refinement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5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3C01F2-E11D-4957-B380-D2C9A2B3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Volume building: </a:t>
            </a:r>
            <a:r>
              <a:rPr lang="it-IT" dirty="0" err="1"/>
              <a:t>problem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BC3D98D-64F5-46AA-80C5-0C8421114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44" y="1700808"/>
            <a:ext cx="7808912" cy="3950938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088B856-9D3F-435F-8F20-39EDD3420B0B}"/>
              </a:ext>
            </a:extLst>
          </p:cNvPr>
          <p:cNvSpPr txBox="1"/>
          <p:nvPr/>
        </p:nvSpPr>
        <p:spPr>
          <a:xfrm>
            <a:off x="1066800" y="5805264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1800" dirty="0"/>
              <a:t>Source</a:t>
            </a:r>
            <a:r>
              <a:rPr lang="it-IT" sz="1800" b="0" dirty="0"/>
              <a:t>: </a:t>
            </a:r>
            <a:r>
              <a:rPr lang="it-IT" sz="1800" b="0" dirty="0" err="1"/>
              <a:t>Automatic</a:t>
            </a:r>
            <a:r>
              <a:rPr lang="it-IT" sz="1800" b="0" dirty="0"/>
              <a:t> 3D Bi-</a:t>
            </a:r>
            <a:r>
              <a:rPr lang="it-IT" sz="1800" b="0" dirty="0" err="1"/>
              <a:t>Ventricular</a:t>
            </a:r>
            <a:r>
              <a:rPr lang="it-IT" sz="1800" b="0" dirty="0"/>
              <a:t> </a:t>
            </a:r>
            <a:r>
              <a:rPr lang="it-IT" sz="1800" b="0" dirty="0" err="1"/>
              <a:t>Segmentation</a:t>
            </a:r>
            <a:r>
              <a:rPr lang="it-IT" sz="1800" b="0" dirty="0"/>
              <a:t> of </a:t>
            </a:r>
            <a:r>
              <a:rPr lang="it-IT" sz="1800" b="0" dirty="0" err="1"/>
              <a:t>Cardiac</a:t>
            </a:r>
            <a:r>
              <a:rPr lang="it-IT" sz="1800" b="0" dirty="0"/>
              <a:t> Images by a </a:t>
            </a:r>
            <a:r>
              <a:rPr lang="it-IT" sz="1800" b="0" dirty="0" err="1"/>
              <a:t>Shape-Refined</a:t>
            </a:r>
            <a:r>
              <a:rPr lang="it-IT" sz="1800" b="0" dirty="0"/>
              <a:t> Multi-Task Deep Learning </a:t>
            </a:r>
            <a:r>
              <a:rPr lang="it-IT" sz="1800" b="0" dirty="0" err="1"/>
              <a:t>Approach</a:t>
            </a:r>
            <a:r>
              <a:rPr lang="it-IT" sz="1800" b="0" dirty="0"/>
              <a:t>; </a:t>
            </a:r>
            <a:r>
              <a:rPr lang="it-IT" sz="1800" b="0" dirty="0">
                <a:solidFill>
                  <a:srgbClr val="2A6099"/>
                </a:solidFill>
                <a:hlinkClick r:id="rId3"/>
              </a:rPr>
              <a:t>https://arxiv.org/abs/1808.08578</a:t>
            </a:r>
            <a:endParaRPr lang="it-IT" sz="1800" b="0" dirty="0">
              <a:solidFill>
                <a:srgbClr val="2A6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4782E7-BFCF-4609-B8DC-30DEE9D8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Volume building: </a:t>
            </a:r>
            <a:r>
              <a:rPr lang="it-IT" dirty="0" err="1"/>
              <a:t>problem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endParaRPr lang="it-IT" dirty="0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1396DE-FE05-4129-894A-F03B246B5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09" y="1828800"/>
            <a:ext cx="9056581" cy="4572000"/>
          </a:xfrm>
        </p:spPr>
      </p:pic>
    </p:spTree>
    <p:extLst>
      <p:ext uri="{BB962C8B-B14F-4D97-AF65-F5344CB8AC3E}">
        <p14:creationId xmlns:p14="http://schemas.microsoft.com/office/powerpoint/2010/main" val="2691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728A64-7FE0-462C-9ACD-205A79C5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refinement</a:t>
            </a:r>
            <a:r>
              <a:rPr lang="it-IT" dirty="0"/>
              <a:t>: </a:t>
            </a:r>
            <a:r>
              <a:rPr lang="it-IT" dirty="0" err="1"/>
              <a:t>algorithm</a:t>
            </a:r>
            <a:r>
              <a:rPr lang="it-IT" dirty="0"/>
              <a:t> (</a:t>
            </a:r>
            <a:r>
              <a:rPr lang="it-IT" dirty="0" err="1"/>
              <a:t>OpenCV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7285A7-65EB-4B69-928F-FC8C8E251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1700808"/>
            <a:ext cx="9144000" cy="4572001"/>
          </a:xfrm>
        </p:spPr>
        <p:txBody>
          <a:bodyPr/>
          <a:lstStyle/>
          <a:p>
            <a:pPr marL="0" lvl="0" indent="0">
              <a:buNone/>
            </a:pPr>
            <a:r>
              <a:rPr lang="it-IT" sz="2800" dirty="0"/>
              <a:t>Pipeline for </a:t>
            </a:r>
            <a:r>
              <a:rPr lang="it-IT" sz="2800" dirty="0" err="1"/>
              <a:t>shape</a:t>
            </a:r>
            <a:r>
              <a:rPr lang="it-IT" sz="2800" dirty="0"/>
              <a:t> </a:t>
            </a:r>
            <a:r>
              <a:rPr lang="it-IT" sz="2800" dirty="0" err="1"/>
              <a:t>refinement</a:t>
            </a:r>
            <a:r>
              <a:rPr lang="it-IT" sz="2800" dirty="0"/>
              <a:t> and building volume:</a:t>
            </a:r>
          </a:p>
          <a:p>
            <a:pPr lvl="0">
              <a:buSzPct val="100000"/>
              <a:buAutoNum type="arabicParenR"/>
            </a:pPr>
            <a:r>
              <a:rPr lang="it-IT" sz="2400" b="0" dirty="0" err="1"/>
              <a:t>Extract</a:t>
            </a:r>
            <a:r>
              <a:rPr lang="it-IT" sz="2400" b="0" dirty="0"/>
              <a:t> the </a:t>
            </a:r>
            <a:r>
              <a:rPr lang="it-IT" sz="2400" b="0" dirty="0" err="1"/>
              <a:t>endo</a:t>
            </a:r>
            <a:r>
              <a:rPr lang="it-IT" sz="2400" b="0" dirty="0"/>
              <a:t> and </a:t>
            </a:r>
            <a:r>
              <a:rPr lang="it-IT" sz="2400" b="0" dirty="0" err="1"/>
              <a:t>epi</a:t>
            </a:r>
            <a:r>
              <a:rPr lang="it-IT" sz="2400" b="0" dirty="0"/>
              <a:t> from ring images </a:t>
            </a:r>
            <a:r>
              <a:rPr lang="it-IT" sz="2400" b="0" dirty="0" err="1"/>
              <a:t>using</a:t>
            </a:r>
            <a:r>
              <a:rPr lang="it-IT" sz="2400" b="0" dirty="0"/>
              <a:t> </a:t>
            </a:r>
            <a:r>
              <a:rPr lang="it-IT" sz="2400" b="0" dirty="0" err="1"/>
              <a:t>OpenCV</a:t>
            </a:r>
            <a:endParaRPr lang="it-IT" sz="2400" b="0" dirty="0"/>
          </a:p>
          <a:p>
            <a:pPr lvl="0">
              <a:buSzPct val="100000"/>
              <a:buAutoNum type="arabicParenR"/>
            </a:pPr>
            <a:r>
              <a:rPr lang="it-IT" sz="2400" b="0" dirty="0" err="1"/>
              <a:t>Extract</a:t>
            </a:r>
            <a:r>
              <a:rPr lang="it-IT" sz="2400" b="0" dirty="0"/>
              <a:t> </a:t>
            </a:r>
            <a:r>
              <a:rPr lang="it-IT" sz="2400" b="0" dirty="0" err="1"/>
              <a:t>contours</a:t>
            </a:r>
            <a:r>
              <a:rPr lang="it-IT" sz="2400" b="0" dirty="0"/>
              <a:t> of </a:t>
            </a:r>
            <a:r>
              <a:rPr lang="it-IT" sz="2400" b="0" dirty="0" err="1"/>
              <a:t>both</a:t>
            </a:r>
            <a:r>
              <a:rPr lang="it-IT" sz="2400" b="0" dirty="0"/>
              <a:t> </a:t>
            </a:r>
            <a:r>
              <a:rPr lang="it-IT" sz="2400" b="0" dirty="0" err="1"/>
              <a:t>endo</a:t>
            </a:r>
            <a:r>
              <a:rPr lang="it-IT" sz="2400" b="0" dirty="0"/>
              <a:t> and </a:t>
            </a:r>
            <a:r>
              <a:rPr lang="it-IT" sz="2400" b="0" dirty="0" err="1"/>
              <a:t>epi</a:t>
            </a:r>
            <a:r>
              <a:rPr lang="it-IT" sz="2400" b="0" dirty="0"/>
              <a:t> from the slices</a:t>
            </a:r>
          </a:p>
          <a:p>
            <a:pPr lvl="0">
              <a:buSzPct val="100000"/>
              <a:buAutoNum type="arabicParenR"/>
            </a:pPr>
            <a:r>
              <a:rPr lang="it-IT" sz="2400" b="0" dirty="0"/>
              <a:t>(</a:t>
            </a:r>
            <a:r>
              <a:rPr lang="it-IT" sz="2400" b="0" dirty="0" err="1"/>
              <a:t>Optionally</a:t>
            </a:r>
            <a:r>
              <a:rPr lang="it-IT" sz="2400" b="0" dirty="0"/>
              <a:t>) Shift </a:t>
            </a:r>
            <a:r>
              <a:rPr lang="it-IT" sz="2400" b="0" dirty="0" err="1"/>
              <a:t>correction</a:t>
            </a:r>
            <a:r>
              <a:rPr lang="it-IT" sz="2400" b="0" dirty="0"/>
              <a:t> for the </a:t>
            </a:r>
            <a:r>
              <a:rPr lang="it-IT" sz="2400" b="0" dirty="0" err="1"/>
              <a:t>contours</a:t>
            </a:r>
            <a:endParaRPr lang="it-IT" sz="2400" b="0" dirty="0"/>
          </a:p>
          <a:p>
            <a:pPr lvl="0">
              <a:buSzPct val="100000"/>
              <a:buAutoNum type="arabicParenR"/>
            </a:pPr>
            <a:r>
              <a:rPr lang="it-IT" sz="2400" b="0" dirty="0"/>
              <a:t>Create the volume</a:t>
            </a:r>
          </a:p>
          <a:p>
            <a:pPr lvl="0">
              <a:buSzPct val="100000"/>
              <a:buAutoNum type="arabicParenR"/>
            </a:pPr>
            <a:r>
              <a:rPr lang="it-IT" sz="2400" b="0" dirty="0" err="1"/>
              <a:t>Add</a:t>
            </a:r>
            <a:r>
              <a:rPr lang="it-IT" sz="2400" b="0" dirty="0"/>
              <a:t> the </a:t>
            </a:r>
            <a:r>
              <a:rPr lang="it-IT" sz="2400" b="0" dirty="0" err="1"/>
              <a:t>apex</a:t>
            </a:r>
            <a:r>
              <a:rPr lang="it-IT" sz="2400" b="0" dirty="0"/>
              <a:t> </a:t>
            </a:r>
            <a:r>
              <a:rPr lang="it-IT" sz="2400" b="0" dirty="0" err="1"/>
              <a:t>if</a:t>
            </a:r>
            <a:r>
              <a:rPr lang="it-IT" sz="2400" b="0" dirty="0"/>
              <a:t> </a:t>
            </a:r>
            <a:r>
              <a:rPr lang="it-IT" sz="2400" b="0" dirty="0" err="1"/>
              <a:t>required</a:t>
            </a:r>
            <a:endParaRPr lang="it-IT" sz="2400" b="0" dirty="0"/>
          </a:p>
          <a:p>
            <a:pPr marL="0" lvl="0" indent="0">
              <a:buSzPct val="100000"/>
              <a:buNone/>
            </a:pPr>
            <a:r>
              <a:rPr lang="it-IT" sz="1400" b="0" dirty="0"/>
              <a:t>(Points from 2 to 5 </a:t>
            </a:r>
            <a:r>
              <a:rPr lang="it-IT" sz="1400" b="0" dirty="0" err="1"/>
              <a:t>taken</a:t>
            </a:r>
            <a:r>
              <a:rPr lang="it-IT" sz="1400" b="0" dirty="0"/>
              <a:t> from</a:t>
            </a:r>
          </a:p>
          <a:p>
            <a:pPr marL="0" lvl="0" indent="0">
              <a:buSzPct val="100000"/>
              <a:buNone/>
            </a:pPr>
            <a:r>
              <a:rPr lang="it-IT" sz="1400" dirty="0">
                <a:hlinkClick r:id="rId2"/>
              </a:rPr>
              <a:t>https://github.com/cbutakoff/tools/</a:t>
            </a:r>
            <a:r>
              <a:rPr lang="it-IT" sz="1400" b="0" dirty="0"/>
              <a:t>)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 descr="Immagine che contiene computer, screenshot, portatile, interni&#10;&#10;Descrizione generata automaticamente">
            <a:extLst>
              <a:ext uri="{FF2B5EF4-FFF2-40B4-BE49-F238E27FC236}">
                <a16:creationId xmlns:a16="http://schemas.microsoft.com/office/drawing/2014/main" id="{805BC490-F576-4B2C-86DD-B1FFA0388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6" t="27951" r="19288" b="29000"/>
          <a:stretch/>
        </p:blipFill>
        <p:spPr>
          <a:xfrm>
            <a:off x="6672064" y="3998941"/>
            <a:ext cx="4896544" cy="27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1737AF-6EB2-416A-B384-B2019E32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refinement</a:t>
            </a:r>
            <a:r>
              <a:rPr lang="it-IT" dirty="0"/>
              <a:t>: an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96FC0D-5A18-4949-8ADB-7DB5FDE9E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09" y="1828800"/>
            <a:ext cx="9056581" cy="4572000"/>
          </a:xfrm>
        </p:spPr>
      </p:pic>
    </p:spTree>
    <p:extLst>
      <p:ext uri="{BB962C8B-B14F-4D97-AF65-F5344CB8AC3E}">
        <p14:creationId xmlns:p14="http://schemas.microsoft.com/office/powerpoint/2010/main" val="5877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421CDA-F4F8-4176-BD14-2B7002C8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 err="1"/>
              <a:t>Shape</a:t>
            </a:r>
            <a:r>
              <a:rPr lang="it-IT" sz="3600" dirty="0"/>
              <a:t> </a:t>
            </a:r>
            <a:r>
              <a:rPr lang="it-IT" sz="3600" dirty="0" err="1"/>
              <a:t>refinement</a:t>
            </a:r>
            <a:r>
              <a:rPr lang="it-IT" sz="3600" dirty="0"/>
              <a:t>: True vs </a:t>
            </a:r>
            <a:r>
              <a:rPr lang="it-IT" sz="3600" dirty="0" err="1"/>
              <a:t>Pred</a:t>
            </a:r>
            <a:r>
              <a:rPr lang="it-IT" sz="3600" dirty="0"/>
              <a:t> on test </a:t>
            </a:r>
            <a:r>
              <a:rPr lang="it-IT" sz="3600" dirty="0" err="1"/>
              <a:t>patient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62631BA-88BF-4EED-9F81-D36971F8B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09" y="1828800"/>
            <a:ext cx="9056581" cy="4572000"/>
          </a:xfrm>
        </p:spPr>
      </p:pic>
    </p:spTree>
    <p:extLst>
      <p:ext uri="{BB962C8B-B14F-4D97-AF65-F5344CB8AC3E}">
        <p14:creationId xmlns:p14="http://schemas.microsoft.com/office/powerpoint/2010/main" val="189387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6AA53D-107F-4775-8A73-83490875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4D </a:t>
            </a:r>
            <a:r>
              <a:rPr lang="it-IT" dirty="0" err="1"/>
              <a:t>Segmentation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30540AD-B724-4CC5-ADD0-AD7D26C06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Segmentation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cardiac</a:t>
            </a:r>
            <a:r>
              <a:rPr lang="it-IT" dirty="0"/>
              <a:t> </a:t>
            </a:r>
            <a:r>
              <a:rPr lang="it-IT" dirty="0" err="1"/>
              <a:t>cycle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502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Short </a:t>
            </a:r>
            <a:r>
              <a:rPr lang="it-IT" dirty="0" err="1"/>
              <a:t>Axis</a:t>
            </a:r>
            <a:r>
              <a:rPr lang="it-IT" dirty="0"/>
              <a:t> MRI Datasets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Sunnybrook</a:t>
            </a:r>
            <a:r>
              <a:rPr lang="it-IT" dirty="0"/>
              <a:t> and </a:t>
            </a:r>
            <a:r>
              <a:rPr lang="it-IT" dirty="0" err="1"/>
              <a:t>acdc</a:t>
            </a:r>
            <a:r>
              <a:rPr lang="it-IT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888DB5-F98D-4697-A836-7988745B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4D </a:t>
            </a:r>
            <a:r>
              <a:rPr lang="it-IT" dirty="0" err="1"/>
              <a:t>segmentation</a:t>
            </a:r>
            <a:r>
              <a:rPr lang="it-IT" dirty="0"/>
              <a:t> of ACDC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0237F2-CAF0-4991-B767-15B96B572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799"/>
            <a:ext cx="9144000" cy="462453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it-IT" sz="2800" b="0" dirty="0"/>
              <a:t>In the ACDC Dataset </a:t>
            </a:r>
            <a:r>
              <a:rPr lang="it-IT" sz="2800" b="0" dirty="0" err="1"/>
              <a:t>we</a:t>
            </a:r>
            <a:r>
              <a:rPr lang="it-IT" sz="2800" b="0" dirty="0"/>
              <a:t> are </a:t>
            </a:r>
            <a:r>
              <a:rPr lang="it-IT" sz="2800" b="0" dirty="0" err="1"/>
              <a:t>provided</a:t>
            </a:r>
            <a:r>
              <a:rPr lang="it-IT" sz="2800" b="0" dirty="0"/>
              <a:t> with </a:t>
            </a:r>
            <a:r>
              <a:rPr lang="it-IT" sz="2800" dirty="0"/>
              <a:t>4D MRI images</a:t>
            </a:r>
            <a:r>
              <a:rPr lang="it-IT" sz="2800" b="0" dirty="0"/>
              <a:t> → </a:t>
            </a:r>
            <a:r>
              <a:rPr lang="it-IT" sz="2800" dirty="0">
                <a:solidFill>
                  <a:srgbClr val="C9211E"/>
                </a:solidFill>
              </a:rPr>
              <a:t>(256, 256, N. Slices, N. Frames)</a:t>
            </a:r>
          </a:p>
          <a:p>
            <a:pPr lvl="0"/>
            <a:endParaRPr lang="it-IT" sz="2800" dirty="0"/>
          </a:p>
          <a:p>
            <a:pPr marL="0" lvl="0" indent="0">
              <a:buNone/>
            </a:pPr>
            <a:r>
              <a:rPr lang="it-IT" sz="2800" b="0" dirty="0" err="1"/>
              <a:t>We</a:t>
            </a:r>
            <a:r>
              <a:rPr lang="it-IT" sz="2800" b="0" dirty="0"/>
              <a:t> </a:t>
            </a:r>
            <a:r>
              <a:rPr lang="it-IT" sz="2800" b="0" dirty="0" err="1"/>
              <a:t>have</a:t>
            </a:r>
            <a:r>
              <a:rPr lang="it-IT" sz="2800" b="0" dirty="0"/>
              <a:t> the 3D images of LV </a:t>
            </a:r>
            <a:r>
              <a:rPr lang="it-IT" sz="2800" b="0" dirty="0" err="1"/>
              <a:t>during</a:t>
            </a:r>
            <a:r>
              <a:rPr lang="it-IT" sz="2800" b="0" dirty="0"/>
              <a:t> a complete </a:t>
            </a:r>
            <a:r>
              <a:rPr lang="it-IT" sz="2800" b="0" dirty="0" err="1"/>
              <a:t>cardiac</a:t>
            </a:r>
            <a:r>
              <a:rPr lang="it-IT" sz="2800" b="0" dirty="0"/>
              <a:t> </a:t>
            </a:r>
            <a:r>
              <a:rPr lang="it-IT" sz="2800" b="0" dirty="0" err="1"/>
              <a:t>cycle</a:t>
            </a:r>
            <a:r>
              <a:rPr lang="it-IT" sz="2800" b="0" dirty="0"/>
              <a:t>;</a:t>
            </a:r>
            <a:r>
              <a:rPr lang="it-IT" sz="280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can use </a:t>
            </a:r>
            <a:r>
              <a:rPr lang="it-IT" sz="2800" dirty="0" err="1"/>
              <a:t>our</a:t>
            </a:r>
            <a:r>
              <a:rPr lang="it-IT" sz="2800" dirty="0"/>
              <a:t> </a:t>
            </a:r>
            <a:r>
              <a:rPr lang="it-IT" sz="2800" dirty="0" err="1"/>
              <a:t>algorithm</a:t>
            </a:r>
            <a:r>
              <a:rPr lang="it-IT" sz="2800" dirty="0"/>
              <a:t> for a 4D </a:t>
            </a:r>
            <a:r>
              <a:rPr lang="it-IT" sz="2800" dirty="0" err="1"/>
              <a:t>segmentation</a:t>
            </a:r>
            <a:r>
              <a:rPr lang="it-IT" sz="2800" dirty="0"/>
              <a:t> of the LV volume</a:t>
            </a:r>
          </a:p>
          <a:p>
            <a:pPr lvl="0"/>
            <a:endParaRPr lang="it-IT" sz="2800" b="0" dirty="0"/>
          </a:p>
          <a:p>
            <a:pPr marL="0" lvl="0" indent="0">
              <a:buNone/>
            </a:pPr>
            <a:r>
              <a:rPr lang="it-IT" sz="2800" b="0" dirty="0" err="1"/>
              <a:t>Unfortunately</a:t>
            </a:r>
            <a:r>
              <a:rPr lang="it-IT" sz="2800" b="0" dirty="0"/>
              <a:t> </a:t>
            </a:r>
            <a:r>
              <a:rPr lang="it-IT" sz="2800" dirty="0" err="1"/>
              <a:t>we</a:t>
            </a:r>
            <a:r>
              <a:rPr lang="it-IT" sz="2800" dirty="0"/>
              <a:t> </a:t>
            </a:r>
            <a:r>
              <a:rPr lang="it-IT" sz="2800" dirty="0" err="1"/>
              <a:t>have</a:t>
            </a:r>
            <a:r>
              <a:rPr lang="it-IT" sz="2800" dirty="0"/>
              <a:t> </a:t>
            </a:r>
            <a:r>
              <a:rPr lang="it-IT" sz="2800" dirty="0" err="1"/>
              <a:t>manual</a:t>
            </a:r>
            <a:r>
              <a:rPr lang="it-IT" sz="2800" dirty="0"/>
              <a:t> </a:t>
            </a:r>
            <a:r>
              <a:rPr lang="it-IT" sz="2800" dirty="0" err="1"/>
              <a:t>contours</a:t>
            </a:r>
            <a:r>
              <a:rPr lang="it-IT" sz="2800" dirty="0"/>
              <a:t> </a:t>
            </a:r>
            <a:r>
              <a:rPr lang="it-IT" sz="2800" dirty="0" err="1"/>
              <a:t>only</a:t>
            </a:r>
            <a:r>
              <a:rPr lang="it-IT" sz="2800" dirty="0"/>
              <a:t> for ED and ES</a:t>
            </a:r>
            <a:r>
              <a:rPr lang="it-IT" sz="2800" b="0" dirty="0"/>
              <a:t>, so </a:t>
            </a:r>
            <a:r>
              <a:rPr lang="it-IT" sz="2800" b="0" dirty="0" err="1"/>
              <a:t>we</a:t>
            </a:r>
            <a:r>
              <a:rPr lang="it-IT" sz="2800" b="0" dirty="0"/>
              <a:t> </a:t>
            </a:r>
            <a:r>
              <a:rPr lang="it-IT" sz="2800" b="0" dirty="0" err="1"/>
              <a:t>can’t</a:t>
            </a:r>
            <a:r>
              <a:rPr lang="it-IT" sz="2800" b="0" dirty="0"/>
              <a:t> compute </a:t>
            </a:r>
            <a:r>
              <a:rPr lang="it-IT" sz="2800" b="0" dirty="0" err="1"/>
              <a:t>errors</a:t>
            </a:r>
            <a:r>
              <a:rPr lang="it-IT" sz="2800" b="0" dirty="0"/>
              <a:t> for </a:t>
            </a:r>
            <a:r>
              <a:rPr lang="it-IT" sz="2800" b="0" dirty="0" err="1"/>
              <a:t>every</a:t>
            </a:r>
            <a:r>
              <a:rPr lang="it-IT" sz="2800" b="0" dirty="0"/>
              <a:t> time frames</a:t>
            </a:r>
          </a:p>
        </p:txBody>
      </p:sp>
    </p:spTree>
    <p:extLst>
      <p:ext uri="{BB962C8B-B14F-4D97-AF65-F5344CB8AC3E}">
        <p14:creationId xmlns:p14="http://schemas.microsoft.com/office/powerpoint/2010/main" val="370333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A57FF-8CF6-4295-BE82-A60E2C6B2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4D </a:t>
            </a:r>
            <a:r>
              <a:rPr lang="it-IT" dirty="0" err="1"/>
              <a:t>segmentation</a:t>
            </a:r>
            <a:r>
              <a:rPr lang="it-IT" dirty="0"/>
              <a:t>: an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5" name="Segnaposto contenuto 4" descr="Immagine che contiene luce, torta, tavolo, sedendo&#10;&#10;Descrizione generata automaticamente">
            <a:extLst>
              <a:ext uri="{FF2B5EF4-FFF2-40B4-BE49-F238E27FC236}">
                <a16:creationId xmlns:a16="http://schemas.microsoft.com/office/drawing/2014/main" id="{189C3270-7671-4EC8-AF04-E002D708D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09" y="1828800"/>
            <a:ext cx="9056581" cy="4572000"/>
          </a:xfrm>
        </p:spPr>
      </p:pic>
    </p:spTree>
    <p:extLst>
      <p:ext uri="{BB962C8B-B14F-4D97-AF65-F5344CB8AC3E}">
        <p14:creationId xmlns:p14="http://schemas.microsoft.com/office/powerpoint/2010/main" val="35143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Short </a:t>
            </a:r>
            <a:r>
              <a:rPr lang="it-IT" dirty="0" err="1"/>
              <a:t>Axis</a:t>
            </a:r>
            <a:r>
              <a:rPr lang="it-IT" dirty="0"/>
              <a:t> MRI </a:t>
            </a:r>
            <a:r>
              <a:rPr lang="it-IT" dirty="0" err="1"/>
              <a:t>Cardiac</a:t>
            </a:r>
            <a:r>
              <a:rPr lang="it-IT" dirty="0"/>
              <a:t> images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56E4F4-9CAC-4535-BB41-D61064AA4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8837" y="2083629"/>
            <a:ext cx="5412219" cy="4575175"/>
          </a:xfrm>
        </p:spPr>
        <p:txBody>
          <a:bodyPr>
            <a:normAutofit/>
          </a:bodyPr>
          <a:lstStyle/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000" b="0" i="0" u="none" strike="noStrike" kern="1200" cap="none" dirty="0">
                <a:ln>
                  <a:noFill/>
                </a:ln>
              </a:rPr>
              <a:t>4D images of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shape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(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n_x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,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n_y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,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n_z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, t)</a:t>
            </a: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2000" b="0" i="0" u="none" strike="noStrike" kern="1200" cap="none" dirty="0">
              <a:ln>
                <a:noFill/>
              </a:ln>
            </a:endParaRP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000" b="0" i="0" u="none" strike="noStrike" kern="1200" cap="none" dirty="0" err="1">
                <a:ln>
                  <a:noFill/>
                </a:ln>
              </a:rPr>
              <a:t>Where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:</a:t>
            </a: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n_x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and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n_y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are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around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200/300</a:t>
            </a: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n_z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is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very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small, from 5 to 15/20</a:t>
            </a: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it-IT" sz="2000" b="0" i="0" u="none" strike="noStrike" kern="1200" cap="none" dirty="0">
                <a:ln>
                  <a:noFill/>
                </a:ln>
              </a:rPr>
              <a:t> t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goes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from 10 to 30,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but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we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have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manual</a:t>
            </a:r>
            <a:endParaRPr lang="it-IT" sz="2000" b="0" i="0" u="none" strike="noStrike" kern="1200" cap="none" dirty="0">
              <a:ln>
                <a:noFill/>
              </a:ln>
            </a:endParaRP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SzPct val="45000"/>
              <a:buNone/>
              <a:tabLst/>
            </a:pP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contour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only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for ED and ES</a:t>
            </a: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2000" b="0" i="0" u="none" strike="noStrike" kern="1200" cap="none" dirty="0">
              <a:ln>
                <a:noFill/>
              </a:ln>
            </a:endParaRP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000" b="0" i="0" u="none" strike="noStrike" kern="1200" cap="none" dirty="0">
                <a:ln>
                  <a:noFill/>
                </a:ln>
              </a:rPr>
              <a:t>For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every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patient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we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have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manual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contours</a:t>
            </a:r>
            <a:endParaRPr lang="it-IT" sz="2000" b="0" i="0" u="none" strike="noStrike" kern="1200" cap="none" dirty="0">
              <a:ln>
                <a:noFill/>
              </a:ln>
            </a:endParaRP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000" b="0" i="0" u="none" strike="noStrike" kern="1200" cap="none" dirty="0">
                <a:ln>
                  <a:noFill/>
                </a:ln>
              </a:rPr>
              <a:t>of Left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Ventricle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(and RV)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at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two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different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moment:</a:t>
            </a: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000" b="0" i="0" u="none" strike="noStrike" kern="1200" cap="none" dirty="0">
                <a:ln>
                  <a:noFill/>
                </a:ln>
              </a:rPr>
              <a:t>- End-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Systolic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(ES)</a:t>
            </a:r>
          </a:p>
          <a:p>
            <a:pPr marL="0" marR="0" lvl="0" indent="0" rtl="0" hangingPunct="1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000" b="0" i="0" u="none" strike="noStrike" kern="1200" cap="none" dirty="0">
                <a:ln>
                  <a:noFill/>
                </a:ln>
              </a:rPr>
              <a:t>- End-</a:t>
            </a:r>
            <a:r>
              <a:rPr lang="it-IT" sz="2000" b="0" i="0" u="none" strike="noStrike" kern="1200" cap="none" dirty="0" err="1">
                <a:ln>
                  <a:noFill/>
                </a:ln>
              </a:rPr>
              <a:t>Diastolic</a:t>
            </a:r>
            <a:r>
              <a:rPr lang="it-IT" sz="2000" b="0" i="0" u="none" strike="noStrike" kern="1200" cap="none" dirty="0">
                <a:ln>
                  <a:noFill/>
                </a:ln>
              </a:rPr>
              <a:t> (ED)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DE09ABB-6EF2-4962-80F2-13CBD0B7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056" y="2083629"/>
            <a:ext cx="5412219" cy="40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Short </a:t>
            </a:r>
            <a:r>
              <a:rPr lang="it-IT" dirty="0" err="1"/>
              <a:t>Axis</a:t>
            </a:r>
            <a:r>
              <a:rPr lang="it-IT" dirty="0"/>
              <a:t> </a:t>
            </a:r>
            <a:r>
              <a:rPr lang="it-IT" dirty="0" err="1"/>
              <a:t>example</a:t>
            </a:r>
            <a:endParaRPr lang="it-IT" dirty="0"/>
          </a:p>
        </p:txBody>
      </p:sp>
      <p:pic>
        <p:nvPicPr>
          <p:cNvPr id="14" name="Segnaposto contenuto 13">
            <a:extLst>
              <a:ext uri="{FF2B5EF4-FFF2-40B4-BE49-F238E27FC236}">
                <a16:creationId xmlns:a16="http://schemas.microsoft.com/office/drawing/2014/main" id="{617DF2F4-98D3-4D8B-B892-3268BF220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1" t="13729" r="10185" b="11442"/>
          <a:stretch/>
        </p:blipFill>
        <p:spPr>
          <a:xfrm>
            <a:off x="8758787" y="3982569"/>
            <a:ext cx="2664296" cy="2540638"/>
          </a:xfrm>
        </p:spPr>
      </p:pic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95F80D20-BB9B-4B93-812E-7F44EE9BCF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65" y="1605112"/>
            <a:ext cx="7989870" cy="2128643"/>
          </a:xfr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143F3A4-E82D-4BE5-9432-6E7441160090}"/>
              </a:ext>
            </a:extLst>
          </p:cNvPr>
          <p:cNvSpPr txBox="1"/>
          <p:nvPr/>
        </p:nvSpPr>
        <p:spPr>
          <a:xfrm>
            <a:off x="1066800" y="4221836"/>
            <a:ext cx="741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cap="none">
                <a:ln>
                  <a:noFill/>
                </a:ln>
                <a:latin typeface="Noto Sans Regular" pitchFamily="34"/>
                <a:ea typeface="DejaVu Sans" pitchFamily="2"/>
                <a:cs typeface="DejaVu Sans" pitchFamily="2"/>
              </a:rPr>
              <a:t>Above, an example of a Short Axis MRI for a patient: 9 images along the short axis and the relative segmentation of the inner endocardium of Left Ventricle.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2000" b="0" i="0" u="none" strike="noStrike" kern="1200" cap="none">
              <a:ln>
                <a:noFill/>
              </a:ln>
              <a:latin typeface="Noto Sans Regular" pitchFamily="34"/>
              <a:ea typeface="DejaVu Sans" pitchFamily="2"/>
              <a:cs typeface="DejaVu Sans" pitchFamily="2"/>
            </a:endParaRP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cap="none">
                <a:ln>
                  <a:noFill/>
                </a:ln>
                <a:latin typeface="Noto Sans Regular" pitchFamily="34"/>
                <a:ea typeface="DejaVu Sans" pitchFamily="2"/>
                <a:cs typeface="DejaVu Sans" pitchFamily="2"/>
              </a:rPr>
              <a:t>On the right, an example of the possible 3D segmentation we can get from these images.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cap="none">
                <a:ln>
                  <a:noFill/>
                </a:ln>
                <a:latin typeface="Noto Sans Regular" pitchFamily="34"/>
                <a:ea typeface="DejaVu Sans" pitchFamily="2"/>
                <a:cs typeface="DejaVu Sans" pitchFamily="2"/>
              </a:rPr>
              <a:t>(made by me using mpl_toolkits.mplot3d.art3d </a:t>
            </a:r>
            <a:r>
              <a:rPr lang="it-IT" sz="1800" b="1" i="0" u="none" strike="noStrike" kern="1200" cap="none">
                <a:ln>
                  <a:noFill/>
                </a:ln>
                <a:latin typeface="Noto Sans Regular" pitchFamily="34"/>
                <a:ea typeface="DejaVu Sans" pitchFamily="2"/>
                <a:cs typeface="DejaVu Sans" pitchFamily="2"/>
              </a:rPr>
              <a:t>Poly3DCollection</a:t>
            </a:r>
            <a:r>
              <a:rPr lang="it-IT" sz="1800" b="0" i="0" u="none" strike="noStrike" kern="1200" cap="none">
                <a:ln>
                  <a:noFill/>
                </a:ln>
                <a:latin typeface="Noto Sans Regular" pitchFamily="34"/>
                <a:ea typeface="DejaVu Sans" pitchFamily="2"/>
                <a:cs typeface="DejaVu Sans" pitchFamily="2"/>
              </a:rPr>
              <a:t> python function to build the volume starting from the slices)</a:t>
            </a:r>
            <a:endParaRPr lang="it-IT" sz="1800" b="0" i="0" u="none" strike="noStrike" kern="1200" cap="none" dirty="0">
              <a:ln>
                <a:noFill/>
              </a:ln>
              <a:latin typeface="Noto Sans Regular" pitchFamily="34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Short </a:t>
            </a:r>
            <a:r>
              <a:rPr lang="it-IT" dirty="0" err="1"/>
              <a:t>Axis</a:t>
            </a:r>
            <a:r>
              <a:rPr lang="it-IT" dirty="0"/>
              <a:t> MRI Datasets: </a:t>
            </a:r>
            <a:r>
              <a:rPr lang="it-IT" dirty="0" err="1"/>
              <a:t>Sunnybrook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66800" y="1825625"/>
            <a:ext cx="10058400" cy="2755504"/>
          </a:xfrm>
        </p:spPr>
        <p:txBody>
          <a:bodyPr rtlCol="0">
            <a:normAutofit fontScale="92500" lnSpcReduction="20000"/>
          </a:bodyPr>
          <a:lstStyle/>
          <a:p>
            <a:pPr marL="0" lvl="0" indent="0">
              <a:buNone/>
            </a:pPr>
            <a:r>
              <a:rPr lang="it-IT" dirty="0" err="1"/>
              <a:t>Sunnybrook</a:t>
            </a:r>
            <a:r>
              <a:rPr lang="it-IT" dirty="0"/>
              <a:t> data </a:t>
            </a:r>
            <a:r>
              <a:rPr lang="it-IT" sz="2400" b="0" dirty="0"/>
              <a:t>(</a:t>
            </a:r>
            <a:r>
              <a:rPr lang="it-IT" sz="2400" b="0" dirty="0" err="1"/>
              <a:t>already</a:t>
            </a:r>
            <a:r>
              <a:rPr lang="it-IT" sz="2400" b="0" dirty="0"/>
              <a:t> </a:t>
            </a:r>
            <a:r>
              <a:rPr lang="it-IT" sz="2400" b="0" dirty="0" err="1"/>
              <a:t>preprocessed</a:t>
            </a:r>
            <a:r>
              <a:rPr lang="it-IT" sz="2400" b="0" dirty="0"/>
              <a:t> </a:t>
            </a:r>
            <a:r>
              <a:rPr lang="it-IT" sz="2400" b="0" dirty="0" err="1"/>
              <a:t>here</a:t>
            </a:r>
            <a:r>
              <a:rPr lang="it-IT" sz="2400" b="0" dirty="0"/>
              <a:t>:</a:t>
            </a:r>
          </a:p>
          <a:p>
            <a:pPr marL="0" lvl="0" indent="0">
              <a:buNone/>
            </a:pPr>
            <a:r>
              <a:rPr lang="it-IT" sz="2400" b="0" dirty="0">
                <a:hlinkClick r:id="rId3"/>
              </a:rPr>
              <a:t>https://github.com/mshunshin/SegNetCMR/tree/master/Data</a:t>
            </a:r>
            <a:r>
              <a:rPr lang="it-IT" sz="2400" b="0" dirty="0"/>
              <a:t>)</a:t>
            </a:r>
          </a:p>
          <a:p>
            <a:pPr marL="0" lvl="0" indent="0">
              <a:buNone/>
            </a:pPr>
            <a:endParaRPr lang="it-IT" sz="2400" b="0" dirty="0"/>
          </a:p>
          <a:p>
            <a:pPr marL="0" lvl="0" indent="0">
              <a:buNone/>
            </a:pPr>
            <a:r>
              <a:rPr lang="it-IT" sz="2400" b="0" dirty="0"/>
              <a:t>100 </a:t>
            </a:r>
            <a:r>
              <a:rPr lang="it-IT" sz="2400" b="0" dirty="0" err="1"/>
              <a:t>patients</a:t>
            </a:r>
            <a:r>
              <a:rPr lang="it-IT" sz="2400" b="0" dirty="0"/>
              <a:t>, 2 </a:t>
            </a:r>
            <a:r>
              <a:rPr lang="it-IT" sz="2400" b="0" dirty="0" err="1"/>
              <a:t>different</a:t>
            </a:r>
            <a:r>
              <a:rPr lang="it-IT" sz="2400" b="0" dirty="0"/>
              <a:t> time (ED and ES) for </a:t>
            </a:r>
            <a:r>
              <a:rPr lang="it-IT" sz="2400" b="0" dirty="0" err="1"/>
              <a:t>each</a:t>
            </a:r>
            <a:endParaRPr lang="it-IT" sz="2400" b="0" dirty="0"/>
          </a:p>
          <a:p>
            <a:pPr marL="0" lvl="0" indent="0">
              <a:buNone/>
            </a:pPr>
            <a:r>
              <a:rPr lang="it-IT" sz="2400" b="0" dirty="0"/>
              <a:t>→ 200 3D </a:t>
            </a:r>
            <a:r>
              <a:rPr lang="it-IT" sz="2400" b="0" dirty="0" err="1"/>
              <a:t>patients</a:t>
            </a:r>
            <a:r>
              <a:rPr lang="it-IT" sz="2400" b="0" dirty="0"/>
              <a:t> images (</a:t>
            </a:r>
            <a:r>
              <a:rPr lang="it-IT" sz="2400" b="0" dirty="0" err="1"/>
              <a:t>x,y,z</a:t>
            </a:r>
            <a:r>
              <a:rPr lang="it-IT" sz="2400" b="0" dirty="0"/>
              <a:t>) → </a:t>
            </a:r>
            <a:r>
              <a:rPr lang="it-IT" sz="2400" b="0" dirty="0" err="1"/>
              <a:t>trasformed</a:t>
            </a:r>
            <a:r>
              <a:rPr lang="it-IT" sz="2400" b="0" dirty="0"/>
              <a:t> in 1000 2D images</a:t>
            </a:r>
          </a:p>
          <a:p>
            <a:pPr marL="0" lvl="0" indent="0">
              <a:buNone/>
            </a:pPr>
            <a:r>
              <a:rPr lang="it-IT" sz="2400" dirty="0" err="1">
                <a:solidFill>
                  <a:srgbClr val="C9211E"/>
                </a:solidFill>
              </a:rPr>
              <a:t>Contour</a:t>
            </a:r>
            <a:r>
              <a:rPr lang="it-IT" sz="2400" dirty="0">
                <a:solidFill>
                  <a:srgbClr val="C9211E"/>
                </a:solidFill>
              </a:rPr>
              <a:t>:</a:t>
            </a:r>
            <a:r>
              <a:rPr lang="it-IT" sz="2400" b="0" dirty="0"/>
              <a:t> </a:t>
            </a:r>
            <a:r>
              <a:rPr lang="it-IT" sz="2400" dirty="0"/>
              <a:t>Inner </a:t>
            </a:r>
            <a:r>
              <a:rPr lang="it-IT" sz="2400" dirty="0" err="1"/>
              <a:t>endocardium</a:t>
            </a:r>
            <a:r>
              <a:rPr lang="it-IT" sz="2400" dirty="0"/>
              <a:t> of Left </a:t>
            </a:r>
            <a:r>
              <a:rPr lang="it-IT" sz="2400" dirty="0" err="1"/>
              <a:t>Ventricle</a:t>
            </a:r>
            <a:endParaRPr lang="it-IT" sz="2400" dirty="0"/>
          </a:p>
          <a:p>
            <a:pPr rtl="0"/>
            <a:endParaRPr lang="it-IT" dirty="0"/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710EBB-3AB9-422D-A161-3DE0CDDC6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1" t="38450" r="37399" b="39163"/>
          <a:stretch/>
        </p:blipFill>
        <p:spPr>
          <a:xfrm>
            <a:off x="3906175" y="4586317"/>
            <a:ext cx="4432114" cy="1992036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77566B1-3072-441A-AC40-04636C3FFFF1}"/>
              </a:ext>
            </a:extLst>
          </p:cNvPr>
          <p:cNvSpPr/>
          <p:nvPr/>
        </p:nvSpPr>
        <p:spPr>
          <a:xfrm>
            <a:off x="5879976" y="4581129"/>
            <a:ext cx="504056" cy="19920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8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Short </a:t>
            </a:r>
            <a:r>
              <a:rPr lang="it-IT" dirty="0" err="1"/>
              <a:t>Axis</a:t>
            </a:r>
            <a:r>
              <a:rPr lang="it-IT" dirty="0"/>
              <a:t> MRI Datasets: ACDC dataset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57920" y="1988841"/>
            <a:ext cx="10067279" cy="1512168"/>
          </a:xfrm>
        </p:spPr>
        <p:txBody>
          <a:bodyPr rtlCol="0">
            <a:normAutofit fontScale="85000" lnSpcReduction="20000"/>
          </a:bodyPr>
          <a:lstStyle/>
          <a:p>
            <a:pPr marL="0" lvl="0" indent="0">
              <a:buNone/>
            </a:pPr>
            <a:r>
              <a:rPr lang="it-IT" sz="2400" dirty="0"/>
              <a:t>ACDC dataset: </a:t>
            </a:r>
            <a:r>
              <a:rPr lang="it-IT" sz="2100" b="0" dirty="0">
                <a:hlinkClick r:id="rId3"/>
              </a:rPr>
              <a:t>https://www.creatis.insa-lyon.fr/Challenge/acdc/databases.html</a:t>
            </a:r>
            <a:endParaRPr lang="it-IT" sz="1800" b="0" dirty="0">
              <a:hlinkClick r:id="rId3"/>
            </a:endParaRPr>
          </a:p>
          <a:p>
            <a:pPr marL="0" lvl="0" indent="0">
              <a:buNone/>
            </a:pPr>
            <a:r>
              <a:rPr lang="it-IT" sz="2400" b="0" dirty="0"/>
              <a:t>95 </a:t>
            </a:r>
            <a:r>
              <a:rPr lang="it-IT" sz="2400" b="0" dirty="0" err="1"/>
              <a:t>patient</a:t>
            </a:r>
            <a:r>
              <a:rPr lang="it-IT" sz="2400" b="0" dirty="0"/>
              <a:t> </a:t>
            </a:r>
            <a:r>
              <a:rPr lang="it-IT" sz="2400" b="0" dirty="0" err="1"/>
              <a:t>at</a:t>
            </a:r>
            <a:r>
              <a:rPr lang="it-IT" sz="2400" b="0" dirty="0"/>
              <a:t> ED and ES → 190 3D images (</a:t>
            </a:r>
            <a:r>
              <a:rPr lang="it-IT" sz="2400" b="0" dirty="0" err="1"/>
              <a:t>n_X</a:t>
            </a:r>
            <a:r>
              <a:rPr lang="it-IT" sz="2400" b="0" dirty="0"/>
              <a:t> x </a:t>
            </a:r>
            <a:r>
              <a:rPr lang="it-IT" sz="2400" b="0" dirty="0" err="1"/>
              <a:t>n_Y</a:t>
            </a:r>
            <a:r>
              <a:rPr lang="it-IT" sz="2400" b="0" dirty="0"/>
              <a:t> x </a:t>
            </a:r>
            <a:r>
              <a:rPr lang="it-IT" sz="2400" b="0" dirty="0" err="1"/>
              <a:t>n_Z</a:t>
            </a:r>
            <a:r>
              <a:rPr lang="it-IT" sz="2400" b="0" dirty="0"/>
              <a:t>) (</a:t>
            </a:r>
            <a:r>
              <a:rPr lang="it-IT" sz="2400" b="0" dirty="0" err="1"/>
              <a:t>where</a:t>
            </a:r>
            <a:r>
              <a:rPr lang="it-IT" sz="2400" b="0" dirty="0"/>
              <a:t> </a:t>
            </a:r>
            <a:r>
              <a:rPr lang="it-IT" sz="2400" b="0" dirty="0" err="1"/>
              <a:t>n_Z</a:t>
            </a:r>
            <a:r>
              <a:rPr lang="it-IT" sz="2400" b="0" dirty="0"/>
              <a:t> </a:t>
            </a:r>
            <a:r>
              <a:rPr lang="it-IT" sz="2400" b="0" dirty="0" err="1"/>
              <a:t>is</a:t>
            </a:r>
            <a:r>
              <a:rPr lang="it-IT" sz="2400" b="0" dirty="0"/>
              <a:t> 8-11 more or </a:t>
            </a:r>
            <a:r>
              <a:rPr lang="it-IT" sz="2400" b="0" dirty="0" err="1"/>
              <a:t>less</a:t>
            </a:r>
            <a:r>
              <a:rPr lang="it-IT" sz="2400" b="0" dirty="0"/>
              <a:t>)</a:t>
            </a:r>
          </a:p>
          <a:p>
            <a:pPr marL="0" lvl="0" indent="0">
              <a:buNone/>
            </a:pPr>
            <a:r>
              <a:rPr lang="it-IT" sz="2400" b="0" dirty="0"/>
              <a:t>→ 1812 2D images, </a:t>
            </a:r>
            <a:r>
              <a:rPr lang="it-IT" sz="2400" b="0" dirty="0" err="1"/>
              <a:t>reshaped</a:t>
            </a:r>
            <a:r>
              <a:rPr lang="it-IT" sz="2400" b="0" dirty="0"/>
              <a:t> by me to 256x256 with </a:t>
            </a:r>
            <a:r>
              <a:rPr lang="it-IT" sz="2400" b="0" dirty="0" err="1"/>
              <a:t>padding</a:t>
            </a:r>
            <a:r>
              <a:rPr lang="it-IT" sz="2400" b="0" dirty="0"/>
              <a:t> to </a:t>
            </a:r>
            <a:r>
              <a:rPr lang="it-IT" sz="2400" b="0" dirty="0" err="1"/>
              <a:t>zeros</a:t>
            </a:r>
            <a:r>
              <a:rPr lang="it-IT" sz="2400" b="0" dirty="0"/>
              <a:t> </a:t>
            </a:r>
            <a:r>
              <a:rPr lang="it-IT" sz="2400" b="0" dirty="0" err="1"/>
              <a:t>around</a:t>
            </a:r>
            <a:r>
              <a:rPr lang="it-IT" sz="2400" b="0" dirty="0"/>
              <a:t> the images</a:t>
            </a:r>
          </a:p>
          <a:p>
            <a:pPr lvl="0"/>
            <a:endParaRPr lang="it-IT" sz="2400" b="0" dirty="0">
              <a:solidFill>
                <a:srgbClr val="C9211E"/>
              </a:solidFill>
            </a:endParaRPr>
          </a:p>
          <a:p>
            <a:pPr rtl="0"/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1066800" y="4545125"/>
            <a:ext cx="2805832" cy="1152127"/>
          </a:xfrm>
        </p:spPr>
        <p:txBody>
          <a:bodyPr rtlCol="0">
            <a:normAutofit fontScale="85000" lnSpcReduction="20000"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400" b="1" i="0" u="none" strike="noStrike" kern="1200" cap="none" dirty="0" err="1">
                <a:ln>
                  <a:noFill/>
                </a:ln>
                <a:solidFill>
                  <a:srgbClr val="C9211E"/>
                </a:solidFill>
                <a:latin typeface="Noto Sans Regular" pitchFamily="34"/>
                <a:ea typeface="DejaVu Sans" pitchFamily="2"/>
                <a:cs typeface="DejaVu Sans" pitchFamily="2"/>
              </a:rPr>
              <a:t>Contour</a:t>
            </a:r>
            <a:r>
              <a:rPr lang="it-IT" sz="2400" b="1" i="0" u="none" strike="noStrike" kern="1200" cap="none" dirty="0">
                <a:ln>
                  <a:noFill/>
                </a:ln>
                <a:solidFill>
                  <a:srgbClr val="C9211E"/>
                </a:solidFill>
                <a:latin typeface="Noto Sans Regular" pitchFamily="34"/>
                <a:ea typeface="DejaVu Sans" pitchFamily="2"/>
                <a:cs typeface="DejaVu Sans" pitchFamily="2"/>
              </a:rPr>
              <a:t>: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4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Regular" pitchFamily="34"/>
                <a:ea typeface="DejaVu Sans" pitchFamily="2"/>
                <a:cs typeface="DejaVu Sans" pitchFamily="2"/>
              </a:rPr>
              <a:t>Inner LV(</a:t>
            </a:r>
            <a:r>
              <a:rPr lang="it-IT" sz="2400" b="1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Noto Sans Regular" pitchFamily="34"/>
                <a:ea typeface="DejaVu Sans" pitchFamily="2"/>
                <a:cs typeface="DejaVu Sans" pitchFamily="2"/>
              </a:rPr>
              <a:t>yellow</a:t>
            </a:r>
            <a:r>
              <a:rPr lang="it-IT" sz="24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Regular" pitchFamily="34"/>
                <a:ea typeface="DejaVu Sans" pitchFamily="2"/>
                <a:cs typeface="DejaVu Sans" pitchFamily="2"/>
              </a:rPr>
              <a:t>),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4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Regular" pitchFamily="34"/>
                <a:ea typeface="DejaVu Sans" pitchFamily="2"/>
                <a:cs typeface="DejaVu Sans" pitchFamily="2"/>
              </a:rPr>
              <a:t>Outer LV(</a:t>
            </a:r>
            <a:r>
              <a:rPr lang="it-IT" sz="2400" b="1" i="0" u="none" strike="noStrike" kern="1200" cap="none" dirty="0" err="1">
                <a:ln>
                  <a:noFill/>
                </a:ln>
                <a:solidFill>
                  <a:srgbClr val="000000"/>
                </a:solidFill>
                <a:latin typeface="Noto Sans Regular" pitchFamily="34"/>
                <a:ea typeface="DejaVu Sans" pitchFamily="2"/>
                <a:cs typeface="DejaVu Sans" pitchFamily="2"/>
              </a:rPr>
              <a:t>bluemarine</a:t>
            </a:r>
            <a:r>
              <a:rPr lang="it-IT" sz="24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Regular" pitchFamily="34"/>
                <a:ea typeface="DejaVu Sans" pitchFamily="2"/>
                <a:cs typeface="DejaVu Sans" pitchFamily="2"/>
              </a:rPr>
              <a:t>)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2400" b="1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Regular" pitchFamily="34"/>
                <a:ea typeface="DejaVu Sans" pitchFamily="2"/>
                <a:cs typeface="DejaVu Sans" pitchFamily="2"/>
              </a:rPr>
              <a:t>and RV(blue)</a:t>
            </a:r>
          </a:p>
          <a:p>
            <a:pPr rtl="0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D9F027-CD8C-4941-AB3F-AE65B794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4" t="10548" r="8066" b="9761"/>
          <a:stretch/>
        </p:blipFill>
        <p:spPr>
          <a:xfrm>
            <a:off x="4463980" y="3501009"/>
            <a:ext cx="665629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First models: 2D </a:t>
            </a:r>
            <a:r>
              <a:rPr lang="it-IT" dirty="0" err="1"/>
              <a:t>UNet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Model with </a:t>
            </a:r>
            <a:r>
              <a:rPr lang="it-IT" dirty="0" err="1"/>
              <a:t>sunnybrook</a:t>
            </a:r>
            <a:r>
              <a:rPr lang="it-IT" dirty="0"/>
              <a:t> and </a:t>
            </a:r>
            <a:r>
              <a:rPr lang="it-IT" dirty="0" err="1"/>
              <a:t>acdc</a:t>
            </a:r>
            <a:r>
              <a:rPr lang="it-IT" dirty="0"/>
              <a:t> data </a:t>
            </a:r>
            <a:r>
              <a:rPr lang="it-IT" dirty="0" err="1"/>
              <a:t>separately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364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3600"/>
              <a:t>First Model: Unet VGG16 for Sunnybrook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0A2B35-A591-4B46-9B7B-815C5AF4FEB5}"/>
              </a:ext>
            </a:extLst>
          </p:cNvPr>
          <p:cNvSpPr txBox="1"/>
          <p:nvPr/>
        </p:nvSpPr>
        <p:spPr>
          <a:xfrm>
            <a:off x="423764" y="1844824"/>
            <a:ext cx="11017224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285"/>
              </a:spcAft>
            </a:pPr>
            <a:r>
              <a:rPr lang="it-IT" sz="1800" dirty="0">
                <a:solidFill>
                  <a:srgbClr val="000000"/>
                </a:solidFill>
              </a:rPr>
              <a:t>Net:</a:t>
            </a:r>
            <a:r>
              <a:rPr lang="it-IT" sz="1800" dirty="0"/>
              <a:t> </a:t>
            </a:r>
            <a:r>
              <a:rPr lang="it-IT" sz="1800" dirty="0" err="1">
                <a:solidFill>
                  <a:srgbClr val="FF0000"/>
                </a:solidFill>
              </a:rPr>
              <a:t>Unet</a:t>
            </a:r>
            <a:r>
              <a:rPr lang="it-IT" sz="1800" dirty="0">
                <a:solidFill>
                  <a:srgbClr val="FF0000"/>
                </a:solidFill>
              </a:rPr>
              <a:t> with VGG16 </a:t>
            </a:r>
            <a:r>
              <a:rPr lang="it-IT" sz="1800" dirty="0" err="1">
                <a:solidFill>
                  <a:srgbClr val="FF0000"/>
                </a:solidFill>
              </a:rPr>
              <a:t>architecture</a:t>
            </a:r>
            <a:endParaRPr lang="it-IT" sz="1800" dirty="0">
              <a:solidFill>
                <a:srgbClr val="FF0000"/>
              </a:solidFill>
            </a:endParaRPr>
          </a:p>
          <a:p>
            <a:pPr lvl="0">
              <a:spcAft>
                <a:spcPts val="285"/>
              </a:spcAft>
            </a:pPr>
            <a:r>
              <a:rPr lang="it-IT" sz="1800" dirty="0"/>
              <a:t>Input:</a:t>
            </a:r>
            <a:r>
              <a:rPr lang="it-IT" sz="1800" b="0" dirty="0"/>
              <a:t> (256,256,1)</a:t>
            </a:r>
          </a:p>
          <a:p>
            <a:pPr lvl="0">
              <a:spcAft>
                <a:spcPts val="285"/>
              </a:spcAft>
            </a:pPr>
            <a:r>
              <a:rPr lang="it-IT" sz="1800" dirty="0"/>
              <a:t>Output:</a:t>
            </a:r>
            <a:r>
              <a:rPr lang="it-IT" sz="1800" b="0" dirty="0"/>
              <a:t> (256,256,1), </a:t>
            </a:r>
            <a:r>
              <a:rPr lang="it-IT" sz="1800" b="0" dirty="0" err="1"/>
              <a:t>binary</a:t>
            </a:r>
            <a:r>
              <a:rPr lang="it-IT" sz="1800" b="0" dirty="0"/>
              <a:t> 0/1 </a:t>
            </a:r>
            <a:r>
              <a:rPr lang="it-IT" sz="1800" b="0" dirty="0" err="1"/>
              <a:t>classification</a:t>
            </a:r>
            <a:endParaRPr lang="it-IT" sz="1800" b="0" dirty="0"/>
          </a:p>
          <a:p>
            <a:pPr lvl="0">
              <a:spcAft>
                <a:spcPts val="285"/>
              </a:spcAft>
            </a:pPr>
            <a:r>
              <a:rPr lang="it-IT" sz="1800" dirty="0" err="1"/>
              <a:t>Initial</a:t>
            </a:r>
            <a:r>
              <a:rPr lang="it-IT" sz="1800" dirty="0"/>
              <a:t> weights:</a:t>
            </a:r>
            <a:r>
              <a:rPr lang="it-IT" sz="1800" b="0" dirty="0"/>
              <a:t> </a:t>
            </a:r>
            <a:r>
              <a:rPr lang="it-IT" sz="1800" b="0" dirty="0" err="1"/>
              <a:t>ImageNet</a:t>
            </a:r>
            <a:endParaRPr lang="it-IT" sz="1800" b="0" dirty="0"/>
          </a:p>
          <a:p>
            <a:pPr lvl="0">
              <a:spcAft>
                <a:spcPts val="285"/>
              </a:spcAft>
            </a:pPr>
            <a:endParaRPr lang="it-IT" sz="1800" b="0" dirty="0"/>
          </a:p>
          <a:p>
            <a:pPr lvl="0">
              <a:spcAft>
                <a:spcPts val="285"/>
              </a:spcAft>
            </a:pPr>
            <a:r>
              <a:rPr lang="it-IT" sz="1400" b="0" dirty="0"/>
              <a:t>Model build with </a:t>
            </a:r>
            <a:r>
              <a:rPr lang="it-IT" sz="1400" b="0" dirty="0" err="1"/>
              <a:t>Tensorflow</a:t>
            </a:r>
            <a:r>
              <a:rPr lang="it-IT" sz="1400" b="0" dirty="0"/>
              <a:t> &amp;</a:t>
            </a:r>
          </a:p>
          <a:p>
            <a:pPr lvl="0">
              <a:spcAft>
                <a:spcPts val="285"/>
              </a:spcAft>
            </a:pPr>
            <a:r>
              <a:rPr lang="it-IT" sz="1400" b="0" dirty="0" err="1"/>
              <a:t>segmentation_models</a:t>
            </a:r>
            <a:r>
              <a:rPr lang="it-IT" sz="1400" b="0" dirty="0"/>
              <a:t> library</a:t>
            </a:r>
          </a:p>
          <a:p>
            <a:pPr lvl="0">
              <a:spcAft>
                <a:spcPts val="285"/>
              </a:spcAft>
            </a:pPr>
            <a:r>
              <a:rPr lang="it-IT" sz="1400" b="0" u="sng" dirty="0">
                <a:solidFill>
                  <a:srgbClr val="2A6099"/>
                </a:solidFill>
              </a:rPr>
              <a:t>(</a:t>
            </a:r>
            <a:r>
              <a:rPr lang="it-IT" sz="1400" b="0" u="sng" dirty="0">
                <a:solidFill>
                  <a:srgbClr val="2A6099"/>
                </a:solidFill>
                <a:hlinkClick r:id="rId3"/>
              </a:rPr>
              <a:t>https://github.com/qubvel/segmentation_models</a:t>
            </a:r>
            <a:r>
              <a:rPr lang="it-IT" sz="1400" b="0" u="sng" dirty="0">
                <a:solidFill>
                  <a:srgbClr val="2A6099"/>
                </a:solidFill>
              </a:rPr>
              <a:t>)</a:t>
            </a:r>
          </a:p>
          <a:p>
            <a:pPr lvl="0">
              <a:spcAft>
                <a:spcPts val="285"/>
              </a:spcAft>
            </a:pPr>
            <a:endParaRPr lang="it-IT" sz="1400" b="0" u="sng" dirty="0">
              <a:solidFill>
                <a:srgbClr val="2A6099"/>
              </a:solidFill>
            </a:endParaRPr>
          </a:p>
          <a:p>
            <a:pPr lvl="0">
              <a:spcAft>
                <a:spcPts val="285"/>
              </a:spcAft>
            </a:pPr>
            <a:r>
              <a:rPr lang="it-IT" sz="1600" b="0" dirty="0" err="1">
                <a:solidFill>
                  <a:srgbClr val="000000"/>
                </a:solidFill>
              </a:rPr>
              <a:t>Epochs</a:t>
            </a:r>
            <a:r>
              <a:rPr lang="it-IT" sz="1600" b="0" dirty="0">
                <a:solidFill>
                  <a:srgbClr val="000000"/>
                </a:solidFill>
              </a:rPr>
              <a:t>: 100</a:t>
            </a:r>
          </a:p>
          <a:p>
            <a:pPr lvl="0">
              <a:spcAft>
                <a:spcPts val="285"/>
              </a:spcAft>
            </a:pPr>
            <a:r>
              <a:rPr lang="it-IT" sz="1600" b="0" dirty="0" err="1">
                <a:solidFill>
                  <a:srgbClr val="000000"/>
                </a:solidFill>
              </a:rPr>
              <a:t>Optimizer</a:t>
            </a:r>
            <a:r>
              <a:rPr lang="it-IT" sz="1600" b="0" dirty="0">
                <a:solidFill>
                  <a:srgbClr val="000000"/>
                </a:solidFill>
              </a:rPr>
              <a:t>: Adam</a:t>
            </a:r>
          </a:p>
          <a:p>
            <a:pPr lvl="0">
              <a:spcAft>
                <a:spcPts val="285"/>
              </a:spcAft>
            </a:pPr>
            <a:r>
              <a:rPr lang="it-IT" sz="1600" b="0" dirty="0">
                <a:solidFill>
                  <a:srgbClr val="000000"/>
                </a:solidFill>
              </a:rPr>
              <a:t>Learning rate: 10^-3</a:t>
            </a:r>
          </a:p>
          <a:p>
            <a:pPr lvl="0">
              <a:spcAft>
                <a:spcPts val="285"/>
              </a:spcAft>
            </a:pPr>
            <a:r>
              <a:rPr lang="it-IT" sz="1600" b="0" dirty="0">
                <a:solidFill>
                  <a:srgbClr val="000000"/>
                </a:solidFill>
              </a:rPr>
              <a:t>Batch size: 8</a:t>
            </a:r>
          </a:p>
          <a:p>
            <a:pPr lvl="0">
              <a:spcAft>
                <a:spcPts val="285"/>
              </a:spcAft>
            </a:pPr>
            <a:r>
              <a:rPr lang="it-IT" sz="1600" b="0" dirty="0">
                <a:solidFill>
                  <a:srgbClr val="000000"/>
                </a:solidFill>
              </a:rPr>
              <a:t>Loss: DICE Loss</a:t>
            </a:r>
          </a:p>
          <a:p>
            <a:pPr lvl="0">
              <a:spcAft>
                <a:spcPts val="285"/>
              </a:spcAft>
            </a:pPr>
            <a:r>
              <a:rPr lang="it-IT" sz="1600" b="0" dirty="0" err="1">
                <a:solidFill>
                  <a:srgbClr val="000000"/>
                </a:solidFill>
              </a:rPr>
              <a:t>Metric</a:t>
            </a:r>
            <a:r>
              <a:rPr lang="it-IT" sz="1600" b="0" dirty="0">
                <a:solidFill>
                  <a:srgbClr val="000000"/>
                </a:solidFill>
              </a:rPr>
              <a:t>: IOU Score</a:t>
            </a:r>
          </a:p>
          <a:p>
            <a:pPr lvl="0">
              <a:spcAft>
                <a:spcPts val="285"/>
              </a:spcAft>
            </a:pPr>
            <a:endParaRPr lang="it-IT" sz="1200" b="0" dirty="0">
              <a:solidFill>
                <a:srgbClr val="00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6100422-9655-4973-8EA0-368CBEC558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298" y="1844824"/>
            <a:ext cx="6298938" cy="419659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429489-0BD5-4686-9088-1F5F26595B4B}"/>
              </a:ext>
            </a:extLst>
          </p:cNvPr>
          <p:cNvSpPr txBox="1"/>
          <p:nvPr/>
        </p:nvSpPr>
        <p:spPr>
          <a:xfrm>
            <a:off x="5810455" y="6228360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5"/>
              </a:rPr>
              <a:t>https://lmb.informatik.uni-freiburg.de/people/ronneber/u-net/</a:t>
            </a:r>
            <a:endParaRPr lang="it-IT" sz="1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3D6EE35-BC62-4C0C-8ABB-348033D542A6}"/>
              </a:ext>
            </a:extLst>
          </p:cNvPr>
          <p:cNvSpPr txBox="1"/>
          <p:nvPr/>
        </p:nvSpPr>
        <p:spPr>
          <a:xfrm>
            <a:off x="3578207" y="5041141"/>
            <a:ext cx="223224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285"/>
              </a:spcAft>
            </a:pPr>
            <a:r>
              <a:rPr lang="it-IT" sz="1800" b="0" dirty="0">
                <a:solidFill>
                  <a:srgbClr val="000000"/>
                </a:solidFill>
              </a:rPr>
              <a:t>Train set: 450</a:t>
            </a:r>
          </a:p>
          <a:p>
            <a:pPr lvl="0">
              <a:spcAft>
                <a:spcPts val="285"/>
              </a:spcAft>
            </a:pPr>
            <a:r>
              <a:rPr lang="it-IT" sz="1800" b="0" dirty="0" err="1">
                <a:solidFill>
                  <a:srgbClr val="000000"/>
                </a:solidFill>
              </a:rPr>
              <a:t>Validation</a:t>
            </a:r>
            <a:r>
              <a:rPr lang="it-IT" sz="1800" b="0" dirty="0">
                <a:solidFill>
                  <a:srgbClr val="000000"/>
                </a:solidFill>
              </a:rPr>
              <a:t> set: 76</a:t>
            </a:r>
          </a:p>
          <a:p>
            <a:pPr lvl="0">
              <a:spcAft>
                <a:spcPts val="285"/>
              </a:spcAft>
            </a:pPr>
            <a:r>
              <a:rPr lang="it-IT" sz="1800" b="0" dirty="0">
                <a:solidFill>
                  <a:srgbClr val="000000"/>
                </a:solidFill>
              </a:rPr>
              <a:t>Test set: 230</a:t>
            </a:r>
          </a:p>
        </p:txBody>
      </p:sp>
    </p:spTree>
    <p:extLst>
      <p:ext uri="{BB962C8B-B14F-4D97-AF65-F5344CB8AC3E}">
        <p14:creationId xmlns:p14="http://schemas.microsoft.com/office/powerpoint/2010/main" val="54710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sign medico 16: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0141_TF02901024_TF02901024.potx" id="{80EEC277-2612-4C7C-BC68-B500A54194AD}" vid="{55B59596-E949-41ED-930F-3EC4B52690FA}"/>
    </a:ext>
  </a:extLst>
</a:theme>
</file>

<file path=ppt/theme/theme2.xml><?xml version="1.0" encoding="utf-8"?>
<a:theme xmlns:a="http://schemas.openxmlformats.org/drawingml/2006/main" name="Tema di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1397</Words>
  <Application>Microsoft Office PowerPoint</Application>
  <PresentationFormat>Widescreen</PresentationFormat>
  <Paragraphs>164</Paragraphs>
  <Slides>31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Cambria Math</vt:lpstr>
      <vt:lpstr>Franklin Gothic Medium</vt:lpstr>
      <vt:lpstr>Noto Sans Light</vt:lpstr>
      <vt:lpstr>Noto Sans Regular</vt:lpstr>
      <vt:lpstr>StarSymbol</vt:lpstr>
      <vt:lpstr>Design medico 16:9</vt:lpstr>
      <vt:lpstr>Deep Learning for Cardiac Segmentation:</vt:lpstr>
      <vt:lpstr>Project Outline</vt:lpstr>
      <vt:lpstr>Short Axis MRI Datasets</vt:lpstr>
      <vt:lpstr>Short Axis MRI Cardiac images</vt:lpstr>
      <vt:lpstr>Short Axis example</vt:lpstr>
      <vt:lpstr>Short Axis MRI Datasets: Sunnybrook</vt:lpstr>
      <vt:lpstr>Short Axis MRI Datasets: ACDC dataset</vt:lpstr>
      <vt:lpstr>First models: 2D UNet</vt:lpstr>
      <vt:lpstr>First Model: Unet VGG16 for Sunnybrook</vt:lpstr>
      <vt:lpstr>Loss and Metric: Definition</vt:lpstr>
      <vt:lpstr>Result: Loss and Metric &amp; train/val/test example</vt:lpstr>
      <vt:lpstr>Second Model: Unet VGG16 for Sunnybrook</vt:lpstr>
      <vt:lpstr>Results: Loss and Metrics</vt:lpstr>
      <vt:lpstr>Prediction: train/val/test example</vt:lpstr>
      <vt:lpstr>Predict classes of sunnybrook data using the Net trained with ACDC</vt:lpstr>
      <vt:lpstr>Predict classes of sunnybrook data using the Net trained with ACDC</vt:lpstr>
      <vt:lpstr>Ring model: 2D Unet for myocardium</vt:lpstr>
      <vt:lpstr>Merge the two datasets to segment Myocardium</vt:lpstr>
      <vt:lpstr>Augmentation</vt:lpstr>
      <vt:lpstr>Augmentation: an example</vt:lpstr>
      <vt:lpstr>Final model: Unet with VGG16</vt:lpstr>
      <vt:lpstr>Result: Loss and Metric &amp; an example of train/val/test</vt:lpstr>
      <vt:lpstr>3D mesh building</vt:lpstr>
      <vt:lpstr>Volume building: problem of resolution</vt:lpstr>
      <vt:lpstr>Volume building: problem of resolution</vt:lpstr>
      <vt:lpstr>Shape refinement: algorithm (OpenCV)</vt:lpstr>
      <vt:lpstr>Shape refinement: an example</vt:lpstr>
      <vt:lpstr>Shape refinement: True vs Pred on test patient</vt:lpstr>
      <vt:lpstr>4D Segmentation</vt:lpstr>
      <vt:lpstr>4D segmentation of ACDC Dataset</vt:lpstr>
      <vt:lpstr>4D segmentation: an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Cardiac Segmentation:</dc:title>
  <dc:creator>Daniele Ceccarelli</dc:creator>
  <cp:lastModifiedBy>Daniele Ceccarelli</cp:lastModifiedBy>
  <cp:revision>21</cp:revision>
  <dcterms:created xsi:type="dcterms:W3CDTF">2020-11-14T08:31:56Z</dcterms:created>
  <dcterms:modified xsi:type="dcterms:W3CDTF">2020-11-14T20:28:39Z</dcterms:modified>
</cp:coreProperties>
</file>